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  <p:sldMasterId id="2147483693" r:id="rId3"/>
  </p:sldMasterIdLst>
  <p:notesMasterIdLst>
    <p:notesMasterId r:id="rId57"/>
  </p:notesMasterIdLst>
  <p:sldIdLst>
    <p:sldId id="278" r:id="rId4"/>
    <p:sldId id="285" r:id="rId5"/>
    <p:sldId id="264" r:id="rId6"/>
    <p:sldId id="266" r:id="rId7"/>
    <p:sldId id="268" r:id="rId8"/>
    <p:sldId id="287" r:id="rId9"/>
    <p:sldId id="283" r:id="rId10"/>
    <p:sldId id="284" r:id="rId11"/>
    <p:sldId id="28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70" r:id="rId20"/>
    <p:sldId id="289" r:id="rId21"/>
    <p:sldId id="305" r:id="rId22"/>
    <p:sldId id="316" r:id="rId23"/>
    <p:sldId id="306" r:id="rId24"/>
    <p:sldId id="308" r:id="rId25"/>
    <p:sldId id="290" r:id="rId26"/>
    <p:sldId id="299" r:id="rId27"/>
    <p:sldId id="300" r:id="rId28"/>
    <p:sldId id="307" r:id="rId29"/>
    <p:sldId id="309" r:id="rId30"/>
    <p:sldId id="310" r:id="rId31"/>
    <p:sldId id="317" r:id="rId32"/>
    <p:sldId id="312" r:id="rId33"/>
    <p:sldId id="291" r:id="rId34"/>
    <p:sldId id="294" r:id="rId35"/>
    <p:sldId id="320" r:id="rId36"/>
    <p:sldId id="321" r:id="rId37"/>
    <p:sldId id="301" r:id="rId38"/>
    <p:sldId id="303" r:id="rId39"/>
    <p:sldId id="302" r:id="rId40"/>
    <p:sldId id="322" r:id="rId41"/>
    <p:sldId id="304" r:id="rId42"/>
    <p:sldId id="323" r:id="rId43"/>
    <p:sldId id="318" r:id="rId44"/>
    <p:sldId id="319" r:id="rId45"/>
    <p:sldId id="295" r:id="rId46"/>
    <p:sldId id="269" r:id="rId47"/>
    <p:sldId id="288" r:id="rId48"/>
    <p:sldId id="271" r:id="rId49"/>
    <p:sldId id="265" r:id="rId50"/>
    <p:sldId id="267" r:id="rId51"/>
    <p:sldId id="281" r:id="rId52"/>
    <p:sldId id="282" r:id="rId53"/>
    <p:sldId id="279" r:id="rId54"/>
    <p:sldId id="311" r:id="rId55"/>
    <p:sldId id="315" r:id="rId56"/>
  </p:sldIdLst>
  <p:sldSz cx="9144000" cy="5143500" type="screen16x9"/>
  <p:notesSz cx="68580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0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07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7089D6AB-F786-43BB-81D4-79A015DBB6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C90DA7C5-B2E2-42BA-A3C8-1C246BC25D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ja-JP"/>
              <a:t>Add abort codes or mission variables, test scenarios.. </a:t>
            </a:r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B87D7724-B1A2-45DD-9D67-0C085233C582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F8CFD5-AEA2-4526-B8AC-C3755E85AE9D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82E1B975-9520-4A17-AE2D-31D94E79EC5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47A57EA1-2FE0-410F-994B-F26884EBC0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9EA82E7-F5CB-4B82-9644-3B0C604D134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385EB2-7771-4994-8B50-05AEC6B7F34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393" name="Rectangle 1">
            <a:extLst>
              <a:ext uri="{FF2B5EF4-FFF2-40B4-BE49-F238E27FC236}">
                <a16:creationId xmlns:a16="http://schemas.microsoft.com/office/drawing/2014/main" id="{CCC30333-163F-49B5-8A3D-52B79543C3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FF124886-7B54-486C-B995-F41773E23C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22F23E5-D916-4871-A40E-3D989728865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384CE6B-D294-47AD-9117-5B9B3A5ECAE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0417" name="Rectangle 1">
            <a:extLst>
              <a:ext uri="{FF2B5EF4-FFF2-40B4-BE49-F238E27FC236}">
                <a16:creationId xmlns:a16="http://schemas.microsoft.com/office/drawing/2014/main" id="{46C3B18D-076F-418A-A6E0-766150F4B7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E6986F92-F83F-445B-85E5-DD96AE784F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18343F21-F47D-40BA-94A8-51BF3AC0A1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2F2D30D3-8779-4C1F-8D08-C08D4BC8E5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ja-JP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9FD6732A-618A-4165-BD09-9C3E3A25E7B6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C0EDBE-CAD0-42BE-9FCB-23820B4FE900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18343F21-F47D-40BA-94A8-51BF3AC0A1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2F2D30D3-8779-4C1F-8D08-C08D4BC8E5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ja-JP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9FD6732A-618A-4165-BD09-9C3E3A25E7B6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C0EDBE-CAD0-42BE-9FCB-23820B4FE900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342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18343F21-F47D-40BA-94A8-51BF3AC0A12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2F2D30D3-8779-4C1F-8D08-C08D4BC8E5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ja-JP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9FD6732A-618A-4165-BD09-9C3E3A25E7B6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C0EDBE-CAD0-42BE-9FCB-23820B4FE900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81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7089D6AB-F786-43BB-81D4-79A015DBB6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C90DA7C5-B2E2-42BA-A3C8-1C246BC25D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ja-JP"/>
              <a:t>Add abort codes or mission variables, test scenarios.. </a:t>
            </a:r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B87D7724-B1A2-45DD-9D67-0C085233C582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F8CFD5-AEA2-4526-B8AC-C3755E85AE9D}" type="slidenum">
              <a:rPr kumimoji="0" lang="en-US" altLang="ja-JP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0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bd866abd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bd866abdd_0_85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bd866abd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bd866abdd_0_76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05de88a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05de88a32_1_0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05de88a3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05de88a32_1_40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bd866abd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bd866abdd_0_8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bd866abd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bd866abdd_0_19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bd866abd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bd866abdd_0_61:notes"/>
          <p:cNvSpPr txBox="1">
            <a:spLocks noGrp="1"/>
          </p:cNvSpPr>
          <p:nvPr>
            <p:ph type="body" idx="1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72E034-BAEF-494A-8B5E-BD51C08188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F73F754-817A-4325-8A8C-B29311DFF1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2C3E5F7-719C-4002-B4F9-29A5E4551C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2C6FB-0B5A-4187-8DD3-09588E1D33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240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444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4549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14451"/>
            <a:ext cx="4038600" cy="32801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14451"/>
            <a:ext cx="4038600" cy="32801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551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388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035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215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248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0787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39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"/>
            <a:ext cx="2057400" cy="45946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"/>
            <a:ext cx="6019800" cy="45946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850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6705600" cy="62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14451"/>
            <a:ext cx="8229600" cy="328017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02435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1_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81200" y="0"/>
            <a:ext cx="5791200" cy="91440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314451"/>
            <a:ext cx="4038600" cy="3280172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314451"/>
            <a:ext cx="4038600" cy="3280172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530182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6705600" cy="62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14451"/>
            <a:ext cx="4038600" cy="3280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14450"/>
            <a:ext cx="4038600" cy="1582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011091"/>
            <a:ext cx="4038600" cy="1583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65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6705600" cy="62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14450"/>
            <a:ext cx="8229600" cy="1582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011091"/>
            <a:ext cx="8229600" cy="15835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58589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66800" y="0"/>
            <a:ext cx="6705600" cy="628650"/>
          </a:xfrm>
        </p:spPr>
        <p:txBody>
          <a:bodyPr/>
          <a:lstStyle/>
          <a:p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53131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1B99-929D-42EB-8EB8-B4E81FFA0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9CB51-2AA2-440B-8765-693738A77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811AA-EB31-4DA1-8CCF-1BB16338C59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32A38-7FBD-49D2-89EC-3FB6C71C50A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5B54915-16C6-4142-844D-5E50419541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1749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41EA-59EC-46A9-88DD-8EA9FE76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55DC5-A5EA-493D-A5F9-4E3BAB73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34D1B-EA05-49FE-A669-BFD41A33BB2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7F3E7-1603-4D86-862D-AA03948260C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4E217E2-0002-4235-A7A2-3A1B1C9F76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929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39B4-9684-4646-A143-59C850A0F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22703-643F-425F-A1AC-E52C01C25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785B7-977D-491D-A98A-9B21B7CF9D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75300-9C71-476C-B821-7D0D30E8ECF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C45BA05-6BC4-41AC-9424-34B77192C9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0737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7AFF-85C0-45D9-8FD8-98837DDC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61E5-51B7-4580-B387-C1BDDDC51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1200151"/>
            <a:ext cx="4037013" cy="3393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2D0D9-3065-4071-9C0F-5AE3EE0D9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200151"/>
            <a:ext cx="4038600" cy="3393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E8787-307F-4EB7-A256-45B0263466F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5339E-BF43-4FBF-8EF0-E631DA01656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0BEB60C-EC1C-458B-B051-A438F171C0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27508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7F5C-38CC-4F30-AAF5-5FA2C7E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A8DB3-EDB3-4DB4-8685-5A838D8CC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4AC14-3C38-4820-8F3B-21F1AD99D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18876-AEDD-4567-B57E-7E2A1CDB9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20ED5-16A8-4DB3-88CF-0A7D215555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29AED-FD52-4D73-AA71-A83109860A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02158D-1EFA-42EA-9DE3-3E753AFFBB7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8E51E28-D9D7-4937-B3A3-9778101284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7769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1EBC-A172-4905-9A7D-FDDC88C6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3181B-9631-4AB9-9884-42CBA07B15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B6427-DB25-42EA-9120-B3714D2DDBB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13C9EBA-EC99-4E07-A7EF-D67927B55E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99552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6D085-F637-4430-9214-F82AF57B541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1892E-5430-452D-9260-F8A84312BF9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1758A56-E289-4063-8B81-DB9795EED8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6322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603D-C473-4CA8-8601-831CD2573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5485-308D-40DB-A8DA-D3BC2DD66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45E5B-A8C2-4850-9FBE-75A2CFB10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5DBBC-8F95-48D6-B6FD-C0E79B653BF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01CD1-4D9A-4EDB-806A-13827FAEC4B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9B79175-982E-4C4D-8CF6-87C63E02F2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505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4E9A-AF32-4BA9-8658-B2BA7F34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CE20B-A808-4D2F-9EE9-B52D20DF6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455A1-5DC0-43A6-B7E5-271CC501F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200D4-6E3C-4F14-BD88-3742C3EA3F6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36B55-49EB-4A0C-BA7C-E5C9A00D284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638C15A-CB09-400C-B8E1-F8DD7541ED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4027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4829-4F12-4ECA-8DF1-BE32FB8C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43459-20F6-4E7D-A5E4-687178F0B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F08D0-FF5F-4B94-B602-AA805C58806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29666-2EDF-4687-8CBF-6B8C0845EF9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362205E-8087-42DD-9B1B-B90C1E9277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2942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EE4DB9-58F0-494A-9F8B-9A09FD613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1" y="205979"/>
            <a:ext cx="2055813" cy="43874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D04FD-32B1-4D9E-95F3-C0B657E57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745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BEB72-2EFE-4742-964B-3612D12710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499E0-88D4-482D-82E1-C33D3A88434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F501D37-DAC7-454D-B5EE-B3C790B331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02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>
            <a:extLst>
              <a:ext uri="{FF2B5EF4-FFF2-40B4-BE49-F238E27FC236}">
                <a16:creationId xmlns:a16="http://schemas.microsoft.com/office/drawing/2014/main" id="{AACA8A2F-ADE2-4DB4-9C6C-59B2C870F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14451"/>
            <a:ext cx="8229600" cy="3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78E11F57-41A4-4DAE-9CBF-E689A016E3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0"/>
            <a:ext cx="6705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84" name="Rectangle 60">
            <a:extLst>
              <a:ext uri="{FF2B5EF4-FFF2-40B4-BE49-F238E27FC236}">
                <a16:creationId xmlns:a16="http://schemas.microsoft.com/office/drawing/2014/main" id="{AFE464FF-1785-4B58-97E4-697B6521D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4914900"/>
            <a:ext cx="8382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ja-JP" sz="750">
                <a:ea typeface="ＭＳ Ｐゴシック" panose="020B0600070205080204" pitchFamily="34" charset="-128"/>
              </a:rPr>
              <a:t>Slide </a:t>
            </a:r>
            <a:fld id="{ABBF0706-256A-43D0-B888-66EC7182B30D}" type="slidenum">
              <a:rPr lang="en-US" altLang="ja-JP" sz="750">
                <a:ea typeface="ＭＳ Ｐゴシック" panose="020B0600070205080204" pitchFamily="34" charset="-128"/>
              </a:rPr>
              <a:pPr algn="r" eaLnBrk="1" hangingPunct="1"/>
              <a:t>‹#›</a:t>
            </a:fld>
            <a:endParaRPr lang="en-US" altLang="ja-JP" sz="750">
              <a:ea typeface="ＭＳ Ｐゴシック" panose="020B0600070205080204" pitchFamily="34" charset="-128"/>
            </a:endParaRPr>
          </a:p>
        </p:txBody>
      </p:sp>
      <p:sp>
        <p:nvSpPr>
          <p:cNvPr id="1090" name="Rectangle 66">
            <a:extLst>
              <a:ext uri="{FF2B5EF4-FFF2-40B4-BE49-F238E27FC236}">
                <a16:creationId xmlns:a16="http://schemas.microsoft.com/office/drawing/2014/main" id="{6AB8DA4D-DF2D-4970-8C57-42BEA3C53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72050"/>
            <a:ext cx="24384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>
                <a:latin typeface="+mn-lt"/>
                <a:cs typeface="+mn-cs"/>
              </a:rPr>
              <a:t>Astronautics Division</a:t>
            </a:r>
          </a:p>
        </p:txBody>
      </p:sp>
    </p:spTree>
    <p:extLst>
      <p:ext uri="{BB962C8B-B14F-4D97-AF65-F5344CB8AC3E}">
        <p14:creationId xmlns:p14="http://schemas.microsoft.com/office/powerpoint/2010/main" val="60429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1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 2" panose="05020102010507070707" pitchFamily="18" charset="2"/>
        <a:buChar char="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 2" panose="05020102010507070707" pitchFamily="18" charset="2"/>
        <a:buChar char=""/>
        <a:defRPr sz="2100">
          <a:solidFill>
            <a:schemeClr val="tx1"/>
          </a:solidFill>
          <a:latin typeface="+mn-lt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 2" panose="05020102010507070707" pitchFamily="18" charset="2"/>
        <a:buChar char=""/>
        <a:defRPr sz="1800">
          <a:solidFill>
            <a:schemeClr val="tx1"/>
          </a:solidFill>
          <a:latin typeface="+mn-lt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 2" panose="05020102010507070707" pitchFamily="18" charset="2"/>
        <a:buChar char=""/>
        <a:defRPr sz="1500">
          <a:solidFill>
            <a:schemeClr val="tx1"/>
          </a:solidFill>
          <a:latin typeface="+mn-lt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rgbClr val="800000"/>
        </a:buClr>
        <a:buFont typeface="Wingdings 2" panose="05020102010507070707" pitchFamily="18" charset="2"/>
        <a:buChar char=""/>
        <a:defRPr sz="1500">
          <a:solidFill>
            <a:schemeClr val="tx1"/>
          </a:solidFill>
          <a:latin typeface="+mn-lt"/>
          <a:cs typeface="+mn-cs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Wingdings 2" pitchFamily="18" charset="2"/>
        <a:buChar char="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Wingdings 2" pitchFamily="18" charset="2"/>
        <a:buChar char="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Wingdings 2" pitchFamily="18" charset="2"/>
        <a:buChar char="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Wingdings 2" pitchFamily="18" charset="2"/>
        <a:buChar char="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A4C07107-8DF1-4EEF-B685-FD77EF9F39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05979"/>
            <a:ext cx="8228013" cy="85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ED0966A-A249-4841-93D1-44016D6DE3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200151"/>
            <a:ext cx="8228013" cy="3393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67DD4F5-9529-453C-8BD3-356EF2F5332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1" y="4767262"/>
            <a:ext cx="2132013" cy="27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 sz="900">
                <a:solidFill>
                  <a:srgbClr val="898989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C9AD3ECF-B275-4D59-98DD-D4F26AC32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731544"/>
            <a:ext cx="2895600" cy="345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8DF6439-D690-4C83-8EAC-F5B1211A0C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1" y="4767262"/>
            <a:ext cx="2132013" cy="27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  <a:defRPr sz="900">
                <a:solidFill>
                  <a:srgbClr val="898989"/>
                </a:solidFill>
              </a:defRPr>
            </a:lvl1pPr>
          </a:lstStyle>
          <a:p>
            <a:fld id="{FE29B436-434D-4BC2-8E2C-4DB6E47C4A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73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defTabSz="3429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 kern="1200">
          <a:solidFill>
            <a:srgbClr val="000000"/>
          </a:solidFill>
          <a:latin typeface="+mj-lt"/>
          <a:ea typeface="+mj-ea"/>
          <a:cs typeface="+mj-cs"/>
        </a:defRPr>
      </a:lvl1pPr>
      <a:lvl2pPr marL="557213" indent="-214313" algn="ctr" defTabSz="3429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Calibri" panose="020F0502020204030204" pitchFamily="34" charset="0"/>
          <a:ea typeface="MS Gothic" panose="020B0609070205080204" pitchFamily="49" charset="-128"/>
        </a:defRPr>
      </a:lvl2pPr>
      <a:lvl3pPr marL="857250" indent="-171450" algn="ctr" defTabSz="3429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Calibri" panose="020F0502020204030204" pitchFamily="34" charset="0"/>
          <a:ea typeface="MS Gothic" panose="020B0609070205080204" pitchFamily="49" charset="-128"/>
        </a:defRPr>
      </a:lvl3pPr>
      <a:lvl4pPr marL="1200150" indent="-171450" algn="ctr" defTabSz="3429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Calibri" panose="020F0502020204030204" pitchFamily="34" charset="0"/>
          <a:ea typeface="MS Gothic" panose="020B0609070205080204" pitchFamily="49" charset="-128"/>
        </a:defRPr>
      </a:lvl4pPr>
      <a:lvl5pPr marL="1543050" indent="-171450" algn="ctr" defTabSz="3429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Calibri" panose="020F0502020204030204" pitchFamily="34" charset="0"/>
          <a:ea typeface="MS Gothic" panose="020B0609070205080204" pitchFamily="49" charset="-128"/>
        </a:defRPr>
      </a:lvl5pPr>
      <a:lvl6pPr marL="1885950" indent="-171450" algn="ctr" defTabSz="3429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Calibri" panose="020F0502020204030204" pitchFamily="34" charset="0"/>
          <a:ea typeface="MS Gothic" panose="020B0609070205080204" pitchFamily="49" charset="-128"/>
        </a:defRPr>
      </a:lvl6pPr>
      <a:lvl7pPr marL="2228850" indent="-171450" algn="ctr" defTabSz="3429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Calibri" panose="020F0502020204030204" pitchFamily="34" charset="0"/>
          <a:ea typeface="MS Gothic" panose="020B0609070205080204" pitchFamily="49" charset="-128"/>
        </a:defRPr>
      </a:lvl7pPr>
      <a:lvl8pPr marL="2571750" indent="-171450" algn="ctr" defTabSz="3429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Calibri" panose="020F0502020204030204" pitchFamily="34" charset="0"/>
          <a:ea typeface="MS Gothic" panose="020B0609070205080204" pitchFamily="49" charset="-128"/>
        </a:defRPr>
      </a:lvl8pPr>
      <a:lvl9pPr marL="2914650" indent="-171450" algn="ctr" defTabSz="342900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300">
          <a:solidFill>
            <a:srgbClr val="000000"/>
          </a:solidFill>
          <a:latin typeface="Calibri" panose="020F0502020204030204" pitchFamily="34" charset="0"/>
          <a:ea typeface="MS Gothic" panose="020B0609070205080204" pitchFamily="49" charset="-128"/>
        </a:defRPr>
      </a:lvl9pPr>
    </p:titleStyle>
    <p:bodyStyle>
      <a:lvl1pPr marL="257175" indent="-257175" algn="l" defTabSz="342900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557213" indent="-214313" algn="l" defTabSz="342900" rtl="0" fontAlgn="base">
        <a:spcBef>
          <a:spcPts val="5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00" kern="1200">
          <a:solidFill>
            <a:srgbClr val="000000"/>
          </a:solidFill>
          <a:latin typeface="+mn-lt"/>
          <a:ea typeface="+mn-ea"/>
          <a:cs typeface="+mn-cs"/>
        </a:defRPr>
      </a:lvl2pPr>
      <a:lvl3pPr marL="857250" indent="-171450" algn="l" defTabSz="342900" rtl="0" fontAlgn="base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1200150" indent="-171450" algn="l" defTabSz="342900" rtl="0" fontAlgn="base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4pPr>
      <a:lvl5pPr marL="1543050" indent="-171450" algn="l" defTabSz="342900" rtl="0" fontAlgn="base">
        <a:spcBef>
          <a:spcPts val="3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500" kern="1200">
          <a:solidFill>
            <a:srgbClr val="000000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docs.google.com/document/d/1CP5_ekTFtuK3u4mSZqckigZ51Cf-EMv6XL89iKFO6wk/edi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x4.io/master/en/config/firmwar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px4.io/master/en/advanced_config/tuning_the_ecl_ekf.html" TargetMode="External"/><Relationship Id="rId4" Type="http://schemas.openxmlformats.org/officeDocument/2006/relationships/hyperlink" Target="https://dev.px4.io/master/en/flight_stack/controller_diagrams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C93206E3-82C7-4614-BD40-60388AE65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2703" y="0"/>
            <a:ext cx="6705600" cy="723568"/>
          </a:xfrm>
        </p:spPr>
        <p:txBody>
          <a:bodyPr/>
          <a:lstStyle/>
          <a:p>
            <a:pPr eaLnBrk="1" hangingPunct="1"/>
            <a:r>
              <a:rPr lang="en-US" altLang="ja-JP" dirty="0">
                <a:ea typeface="ＭＳ Ｐゴシック" panose="020B0600070205080204" pitchFamily="34" charset="-128"/>
              </a:rPr>
              <a:t>Avionics, GNC and SW Systems Review for LEAPFROG GEN II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0BA693E6-E2C7-4E7A-9C4A-AEC5B8955E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2134" y="577712"/>
            <a:ext cx="8308885" cy="3715992"/>
          </a:xfrm>
        </p:spPr>
        <p:txBody>
          <a:bodyPr/>
          <a:lstStyle/>
          <a:p>
            <a:pPr eaLnBrk="1" hangingPunct="1"/>
            <a:r>
              <a:rPr lang="en-US" altLang="ja-JP" sz="1800" dirty="0">
                <a:ea typeface="ＭＳ Ｐゴシック" panose="020B0600070205080204" pitchFamily="34" charset="-128"/>
              </a:rPr>
              <a:t>Requirements:</a:t>
            </a:r>
          </a:p>
          <a:p>
            <a:pPr lvl="1" eaLnBrk="1" hangingPunct="1"/>
            <a:r>
              <a:rPr lang="en-US" altLang="ja-JP" sz="1400" dirty="0">
                <a:ea typeface="ＭＳ Ｐゴシック" panose="020B0600070205080204" pitchFamily="34" charset="-128"/>
              </a:rPr>
              <a:t>LEAPFROG GEN II Flight Requirements</a:t>
            </a:r>
          </a:p>
          <a:p>
            <a:pPr lvl="1" eaLnBrk="1" hangingPunct="1"/>
            <a:r>
              <a:rPr lang="en-US" altLang="ja-JP" sz="1400" dirty="0">
                <a:ea typeface="ＭＳ Ｐゴシック" panose="020B0600070205080204" pitchFamily="34" charset="-128"/>
              </a:rPr>
              <a:t>Avionics Requirements</a:t>
            </a:r>
          </a:p>
          <a:p>
            <a:pPr lvl="1" eaLnBrk="1" hangingPunct="1"/>
            <a:r>
              <a:rPr lang="en-US" altLang="ja-JP" sz="1400" dirty="0">
                <a:ea typeface="ＭＳ Ｐゴシック" panose="020B0600070205080204" pitchFamily="34" charset="-128"/>
              </a:rPr>
              <a:t>GNC Requirements</a:t>
            </a:r>
          </a:p>
          <a:p>
            <a:pPr lvl="1" eaLnBrk="1" hangingPunct="1"/>
            <a:r>
              <a:rPr lang="en-US" altLang="ja-JP" sz="1400" dirty="0">
                <a:ea typeface="ＭＳ Ｐゴシック" panose="020B0600070205080204" pitchFamily="34" charset="-128"/>
              </a:rPr>
              <a:t>Software Requirements</a:t>
            </a:r>
          </a:p>
          <a:p>
            <a:pPr eaLnBrk="1" hangingPunct="1"/>
            <a:r>
              <a:rPr lang="en-US" altLang="ja-JP" sz="1800" dirty="0">
                <a:ea typeface="ＭＳ Ｐゴシック" panose="020B0600070205080204" pitchFamily="34" charset="-128"/>
              </a:rPr>
              <a:t>System Overview and Architecture Definition</a:t>
            </a:r>
          </a:p>
          <a:p>
            <a:pPr lvl="1" eaLnBrk="1" hangingPunct="1"/>
            <a:r>
              <a:rPr lang="en-US" altLang="ja-JP" sz="1400" dirty="0">
                <a:ea typeface="ＭＳ Ｐゴシック" panose="020B0600070205080204" pitchFamily="34" charset="-128"/>
              </a:rPr>
              <a:t>Top Level Performance Specs</a:t>
            </a:r>
          </a:p>
          <a:p>
            <a:pPr lvl="1" eaLnBrk="1" hangingPunct="1"/>
            <a:r>
              <a:rPr lang="en-US" altLang="ja-JP" sz="1400" dirty="0">
                <a:ea typeface="ＭＳ Ｐゴシック" panose="020B0600070205080204" pitchFamily="34" charset="-128"/>
              </a:rPr>
              <a:t>Avionics</a:t>
            </a:r>
          </a:p>
          <a:p>
            <a:pPr lvl="1" eaLnBrk="1" hangingPunct="1"/>
            <a:r>
              <a:rPr lang="en-US" altLang="ja-JP" sz="1400" dirty="0">
                <a:ea typeface="ＭＳ Ｐゴシック" panose="020B0600070205080204" pitchFamily="34" charset="-128"/>
              </a:rPr>
              <a:t>Power system</a:t>
            </a:r>
          </a:p>
          <a:p>
            <a:pPr lvl="1" eaLnBrk="1" hangingPunct="1"/>
            <a:r>
              <a:rPr lang="en-US" altLang="ja-JP" sz="1400" dirty="0">
                <a:ea typeface="ＭＳ Ｐゴシック" panose="020B0600070205080204" pitchFamily="34" charset="-128"/>
              </a:rPr>
              <a:t>GNC Specifics</a:t>
            </a:r>
          </a:p>
          <a:p>
            <a:pPr eaLnBrk="1" hangingPunct="1"/>
            <a:r>
              <a:rPr lang="en-US" altLang="ja-JP" sz="1800" dirty="0">
                <a:ea typeface="ＭＳ Ｐゴシック" panose="020B0600070205080204" pitchFamily="34" charset="-128"/>
              </a:rPr>
              <a:t>System Details</a:t>
            </a:r>
          </a:p>
          <a:p>
            <a:pPr lvl="1" eaLnBrk="1" hangingPunct="1"/>
            <a:r>
              <a:rPr lang="en-US" altLang="ja-JP" sz="1400" dirty="0">
                <a:ea typeface="ＭＳ Ｐゴシック" panose="020B0600070205080204" pitchFamily="34" charset="-128"/>
              </a:rPr>
              <a:t>Avionics Details</a:t>
            </a:r>
          </a:p>
          <a:p>
            <a:pPr lvl="1" eaLnBrk="1" hangingPunct="1"/>
            <a:r>
              <a:rPr lang="en-US" altLang="ja-JP" sz="1400" dirty="0">
                <a:ea typeface="ＭＳ Ｐゴシック" panose="020B0600070205080204" pitchFamily="34" charset="-128"/>
              </a:rPr>
              <a:t>GNC Details</a:t>
            </a:r>
          </a:p>
          <a:p>
            <a:pPr lvl="1" eaLnBrk="1" hangingPunct="1"/>
            <a:r>
              <a:rPr lang="en-US" altLang="ja-JP" sz="1400" dirty="0">
                <a:ea typeface="ＭＳ Ｐゴシック" panose="020B0600070205080204" pitchFamily="34" charset="-128"/>
              </a:rPr>
              <a:t>Software Details</a:t>
            </a:r>
          </a:p>
          <a:p>
            <a:pPr eaLnBrk="1" hangingPunct="1"/>
            <a:r>
              <a:rPr lang="en-US" altLang="ja-JP" sz="1800" dirty="0">
                <a:ea typeface="ＭＳ Ｐゴシック" panose="020B0600070205080204" pitchFamily="34" charset="-128"/>
              </a:rPr>
              <a:t>Competition Simulation and Flight Operation Definitions</a:t>
            </a:r>
          </a:p>
          <a:p>
            <a:pPr eaLnBrk="1" hangingPunct="1"/>
            <a:endParaRPr lang="en-US" altLang="ja-JP" sz="2000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5" y="893575"/>
            <a:ext cx="8911675" cy="3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233575" y="1054180"/>
            <a:ext cx="30246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>
          <a:xfrm>
            <a:off x="340775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Configuration Comparison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ctrTitle"/>
          </p:nvPr>
        </p:nvSpPr>
        <p:spPr>
          <a:xfrm>
            <a:off x="340775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Configuration Comparison</a:t>
            </a:r>
            <a:endParaRPr sz="3600"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400" y="636725"/>
            <a:ext cx="5652975" cy="31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3579300" y="3886700"/>
            <a:ext cx="55647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full document: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https://docs.google.com/document/d/1CP5_ekTFtuK3u4mSZqckigZ51Cf-EMv6XL89iKFO6wk/edit</a:t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89125"/>
            <a:ext cx="2593350" cy="1945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87400"/>
            <a:ext cx="3131325" cy="234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888" y="2854925"/>
            <a:ext cx="3051399" cy="228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6870400" y="943725"/>
            <a:ext cx="1726200" cy="2076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6861650" y="3193825"/>
            <a:ext cx="1726200" cy="19206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646000" y="3222900"/>
            <a:ext cx="4446900" cy="192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757600" y="3595125"/>
            <a:ext cx="4223700" cy="1390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693250" y="1519725"/>
            <a:ext cx="1479900" cy="725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Feedback Sensors</a:t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4078400" y="1088100"/>
            <a:ext cx="2443200" cy="193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6993550" y="1244325"/>
            <a:ext cx="1479900" cy="15903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6975850" y="3430700"/>
            <a:ext cx="1479900" cy="725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Gimbal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4753000" y="1132450"/>
            <a:ext cx="984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ODRIOD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2273200" y="3218913"/>
            <a:ext cx="1344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Pixhawk Cube</a:t>
            </a:r>
            <a:endParaRPr/>
          </a:p>
        </p:txBody>
      </p:sp>
      <p:cxnSp>
        <p:nvCxnSpPr>
          <p:cNvPr id="122" name="Google Shape;122;p16"/>
          <p:cNvCxnSpPr>
            <a:stCxn id="116" idx="3"/>
            <a:endCxn id="123" idx="1"/>
          </p:cNvCxnSpPr>
          <p:nvPr/>
        </p:nvCxnSpPr>
        <p:spPr>
          <a:xfrm rot="10800000" flipH="1">
            <a:off x="2173150" y="1881825"/>
            <a:ext cx="2505900" cy="600"/>
          </a:xfrm>
          <a:prstGeom prst="bentConnector3">
            <a:avLst>
              <a:gd name="adj1" fmla="val 50002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16"/>
          <p:cNvSpPr/>
          <p:nvPr/>
        </p:nvSpPr>
        <p:spPr>
          <a:xfrm>
            <a:off x="897550" y="3733200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Pos/Att Estimator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897550" y="4434375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Navigator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2269150" y="4434375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Position Controller</a:t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3793150" y="4434375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Mixer</a:t>
            </a:r>
            <a:endParaRPr/>
          </a:p>
        </p:txBody>
      </p:sp>
      <p:cxnSp>
        <p:nvCxnSpPr>
          <p:cNvPr id="128" name="Google Shape;128;p16"/>
          <p:cNvCxnSpPr>
            <a:stCxn id="124" idx="2"/>
            <a:endCxn id="125" idx="0"/>
          </p:cNvCxnSpPr>
          <p:nvPr/>
        </p:nvCxnSpPr>
        <p:spPr>
          <a:xfrm>
            <a:off x="1433200" y="4109400"/>
            <a:ext cx="0" cy="324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6"/>
          <p:cNvCxnSpPr>
            <a:stCxn id="125" idx="3"/>
            <a:endCxn id="126" idx="1"/>
          </p:cNvCxnSpPr>
          <p:nvPr/>
        </p:nvCxnSpPr>
        <p:spPr>
          <a:xfrm>
            <a:off x="1968850" y="4622475"/>
            <a:ext cx="300300" cy="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6"/>
          <p:cNvCxnSpPr>
            <a:stCxn id="126" idx="3"/>
            <a:endCxn id="127" idx="1"/>
          </p:cNvCxnSpPr>
          <p:nvPr/>
        </p:nvCxnSpPr>
        <p:spPr>
          <a:xfrm>
            <a:off x="3340450" y="4622475"/>
            <a:ext cx="452700" cy="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6"/>
          <p:cNvSpPr txBox="1"/>
          <p:nvPr/>
        </p:nvSpPr>
        <p:spPr>
          <a:xfrm>
            <a:off x="2205700" y="3527488"/>
            <a:ext cx="14799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PX4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4679150" y="1693725"/>
            <a:ext cx="12417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ACS Controller</a:t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5237313" y="4260075"/>
            <a:ext cx="1479900" cy="725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ECU</a:t>
            </a:r>
            <a:endParaRPr/>
          </a:p>
        </p:txBody>
      </p:sp>
      <p:cxnSp>
        <p:nvCxnSpPr>
          <p:cNvPr id="133" name="Google Shape;133;p16"/>
          <p:cNvCxnSpPr>
            <a:stCxn id="127" idx="3"/>
            <a:endCxn id="132" idx="1"/>
          </p:cNvCxnSpPr>
          <p:nvPr/>
        </p:nvCxnSpPr>
        <p:spPr>
          <a:xfrm>
            <a:off x="4864450" y="4622475"/>
            <a:ext cx="372900" cy="6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16"/>
          <p:cNvSpPr/>
          <p:nvPr/>
        </p:nvSpPr>
        <p:spPr>
          <a:xfrm>
            <a:off x="6993575" y="4269025"/>
            <a:ext cx="1479900" cy="725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Jet Engine</a:t>
            </a:r>
            <a:endParaRPr/>
          </a:p>
        </p:txBody>
      </p:sp>
      <p:cxnSp>
        <p:nvCxnSpPr>
          <p:cNvPr id="135" name="Google Shape;135;p16"/>
          <p:cNvCxnSpPr>
            <a:stCxn id="116" idx="2"/>
            <a:endCxn id="124" idx="0"/>
          </p:cNvCxnSpPr>
          <p:nvPr/>
        </p:nvCxnSpPr>
        <p:spPr>
          <a:xfrm rot="-5400000" flipH="1">
            <a:off x="689500" y="2988825"/>
            <a:ext cx="1488000" cy="6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" name="Google Shape;136;p16"/>
          <p:cNvSpPr/>
          <p:nvPr/>
        </p:nvSpPr>
        <p:spPr>
          <a:xfrm>
            <a:off x="7180125" y="1694025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Pitch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7180125" y="2195000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Yaw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7241500" y="1251400"/>
            <a:ext cx="984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Solenoid</a:t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4679150" y="2195300"/>
            <a:ext cx="12417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Demodulator</a:t>
            </a:r>
            <a:endParaRPr/>
          </a:p>
        </p:txBody>
      </p:sp>
      <p:cxnSp>
        <p:nvCxnSpPr>
          <p:cNvPr id="140" name="Google Shape;140;p16"/>
          <p:cNvCxnSpPr>
            <a:stCxn id="127" idx="0"/>
            <a:endCxn id="139" idx="1"/>
          </p:cNvCxnSpPr>
          <p:nvPr/>
        </p:nvCxnSpPr>
        <p:spPr>
          <a:xfrm rot="-5400000">
            <a:off x="3478450" y="3233625"/>
            <a:ext cx="2051100" cy="3504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16"/>
          <p:cNvCxnSpPr>
            <a:stCxn id="123" idx="3"/>
            <a:endCxn id="136" idx="1"/>
          </p:cNvCxnSpPr>
          <p:nvPr/>
        </p:nvCxnSpPr>
        <p:spPr>
          <a:xfrm>
            <a:off x="5920850" y="1881825"/>
            <a:ext cx="1259400" cy="6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16"/>
          <p:cNvSpPr txBox="1"/>
          <p:nvPr/>
        </p:nvSpPr>
        <p:spPr>
          <a:xfrm>
            <a:off x="7112875" y="3113388"/>
            <a:ext cx="12237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TVC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7121650" y="897238"/>
            <a:ext cx="12237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ACS</a:t>
            </a:r>
            <a:endParaRPr/>
          </a:p>
        </p:txBody>
      </p:sp>
      <p:cxnSp>
        <p:nvCxnSpPr>
          <p:cNvPr id="144" name="Google Shape;144;p16"/>
          <p:cNvCxnSpPr>
            <a:stCxn id="132" idx="3"/>
            <a:endCxn id="134" idx="1"/>
          </p:cNvCxnSpPr>
          <p:nvPr/>
        </p:nvCxnSpPr>
        <p:spPr>
          <a:xfrm>
            <a:off x="6717213" y="4622775"/>
            <a:ext cx="276300" cy="9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16"/>
          <p:cNvCxnSpPr>
            <a:stCxn id="139" idx="3"/>
            <a:endCxn id="137" idx="1"/>
          </p:cNvCxnSpPr>
          <p:nvPr/>
        </p:nvCxnSpPr>
        <p:spPr>
          <a:xfrm>
            <a:off x="5920850" y="2383400"/>
            <a:ext cx="1259400" cy="6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16"/>
          <p:cNvCxnSpPr>
            <a:stCxn id="127" idx="0"/>
          </p:cNvCxnSpPr>
          <p:nvPr/>
        </p:nvCxnSpPr>
        <p:spPr>
          <a:xfrm rot="-5400000">
            <a:off x="5341000" y="2800875"/>
            <a:ext cx="621300" cy="26457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16"/>
          <p:cNvSpPr txBox="1"/>
          <p:nvPr/>
        </p:nvSpPr>
        <p:spPr>
          <a:xfrm>
            <a:off x="1276950" y="88800"/>
            <a:ext cx="6590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System Overview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677188" y="3222900"/>
            <a:ext cx="4446900" cy="192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788788" y="3595125"/>
            <a:ext cx="4223700" cy="13902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724438" y="2307625"/>
            <a:ext cx="1479900" cy="725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Feedback Sensors</a:t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7007038" y="3430700"/>
            <a:ext cx="1479900" cy="725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Gimbal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2304388" y="3218913"/>
            <a:ext cx="13449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Pixhawk Cube</a:t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928738" y="3722950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Pos/Att Estimator</a:t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928738" y="4434375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Navigator</a:t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2300338" y="4434375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Position Controller</a:t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3824338" y="4434375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Mixer</a:t>
            </a:r>
            <a:endParaRPr/>
          </a:p>
        </p:txBody>
      </p:sp>
      <p:cxnSp>
        <p:nvCxnSpPr>
          <p:cNvPr id="161" name="Google Shape;161;p17"/>
          <p:cNvCxnSpPr>
            <a:stCxn id="157" idx="2"/>
            <a:endCxn id="158" idx="0"/>
          </p:cNvCxnSpPr>
          <p:nvPr/>
        </p:nvCxnSpPr>
        <p:spPr>
          <a:xfrm>
            <a:off x="1464388" y="4099150"/>
            <a:ext cx="0" cy="335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7"/>
          <p:cNvCxnSpPr>
            <a:stCxn id="158" idx="3"/>
            <a:endCxn id="159" idx="1"/>
          </p:cNvCxnSpPr>
          <p:nvPr/>
        </p:nvCxnSpPr>
        <p:spPr>
          <a:xfrm>
            <a:off x="2000038" y="4622475"/>
            <a:ext cx="300300" cy="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7"/>
          <p:cNvCxnSpPr>
            <a:stCxn id="159" idx="3"/>
            <a:endCxn id="160" idx="1"/>
          </p:cNvCxnSpPr>
          <p:nvPr/>
        </p:nvCxnSpPr>
        <p:spPr>
          <a:xfrm>
            <a:off x="3371638" y="4622475"/>
            <a:ext cx="452700" cy="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" name="Google Shape;164;p17"/>
          <p:cNvSpPr txBox="1"/>
          <p:nvPr/>
        </p:nvSpPr>
        <p:spPr>
          <a:xfrm>
            <a:off x="2236888" y="3527488"/>
            <a:ext cx="14799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PX4</a:t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5268500" y="4260075"/>
            <a:ext cx="1479900" cy="725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ECU</a:t>
            </a:r>
            <a:endParaRPr/>
          </a:p>
        </p:txBody>
      </p:sp>
      <p:cxnSp>
        <p:nvCxnSpPr>
          <p:cNvPr id="166" name="Google Shape;166;p17"/>
          <p:cNvCxnSpPr>
            <a:stCxn id="160" idx="3"/>
            <a:endCxn id="165" idx="1"/>
          </p:cNvCxnSpPr>
          <p:nvPr/>
        </p:nvCxnSpPr>
        <p:spPr>
          <a:xfrm>
            <a:off x="4895638" y="4622475"/>
            <a:ext cx="372900" cy="6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17"/>
          <p:cNvSpPr/>
          <p:nvPr/>
        </p:nvSpPr>
        <p:spPr>
          <a:xfrm>
            <a:off x="7024763" y="4269025"/>
            <a:ext cx="1479900" cy="725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Jet Engine</a:t>
            </a:r>
            <a:endParaRPr/>
          </a:p>
        </p:txBody>
      </p:sp>
      <p:cxnSp>
        <p:nvCxnSpPr>
          <p:cNvPr id="168" name="Google Shape;168;p17"/>
          <p:cNvCxnSpPr>
            <a:stCxn id="154" idx="2"/>
            <a:endCxn id="157" idx="0"/>
          </p:cNvCxnSpPr>
          <p:nvPr/>
        </p:nvCxnSpPr>
        <p:spPr>
          <a:xfrm rot="-5400000" flipH="1">
            <a:off x="1119688" y="3377725"/>
            <a:ext cx="690000" cy="6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17"/>
          <p:cNvCxnSpPr>
            <a:stCxn id="165" idx="3"/>
            <a:endCxn id="167" idx="1"/>
          </p:cNvCxnSpPr>
          <p:nvPr/>
        </p:nvCxnSpPr>
        <p:spPr>
          <a:xfrm>
            <a:off x="6748400" y="4622775"/>
            <a:ext cx="276300" cy="9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" name="Google Shape;170;p17"/>
          <p:cNvSpPr/>
          <p:nvPr/>
        </p:nvSpPr>
        <p:spPr>
          <a:xfrm>
            <a:off x="677188" y="830750"/>
            <a:ext cx="4446900" cy="128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1761088" y="875800"/>
            <a:ext cx="2149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Control Station</a:t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830963" y="1226525"/>
            <a:ext cx="1574700" cy="725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3036638" y="1226525"/>
            <a:ext cx="1899600" cy="725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830971" y="1347425"/>
            <a:ext cx="15747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QGroundControl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3210037" y="1261375"/>
            <a:ext cx="17262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People/Path Planning Software</a:t>
            </a:r>
            <a:endParaRPr/>
          </a:p>
        </p:txBody>
      </p:sp>
      <p:cxnSp>
        <p:nvCxnSpPr>
          <p:cNvPr id="176" name="Google Shape;176;p17"/>
          <p:cNvCxnSpPr>
            <a:stCxn id="173" idx="1"/>
            <a:endCxn id="174" idx="3"/>
          </p:cNvCxnSpPr>
          <p:nvPr/>
        </p:nvCxnSpPr>
        <p:spPr>
          <a:xfrm rot="10800000">
            <a:off x="2405738" y="1589225"/>
            <a:ext cx="6309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17"/>
          <p:cNvCxnSpPr>
            <a:stCxn id="174" idx="1"/>
            <a:endCxn id="158" idx="1"/>
          </p:cNvCxnSpPr>
          <p:nvPr/>
        </p:nvCxnSpPr>
        <p:spPr>
          <a:xfrm>
            <a:off x="830971" y="1589225"/>
            <a:ext cx="97800" cy="3033300"/>
          </a:xfrm>
          <a:prstGeom prst="bentConnector3">
            <a:avLst>
              <a:gd name="adj1" fmla="val -304176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17"/>
          <p:cNvCxnSpPr>
            <a:stCxn id="160" idx="0"/>
            <a:endCxn id="155" idx="1"/>
          </p:cNvCxnSpPr>
          <p:nvPr/>
        </p:nvCxnSpPr>
        <p:spPr>
          <a:xfrm rot="-5400000">
            <a:off x="5363038" y="2790225"/>
            <a:ext cx="641100" cy="2647200"/>
          </a:xfrm>
          <a:prstGeom prst="bentConnector2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17"/>
          <p:cNvSpPr txBox="1"/>
          <p:nvPr/>
        </p:nvSpPr>
        <p:spPr>
          <a:xfrm>
            <a:off x="5268513" y="1347425"/>
            <a:ext cx="3342000" cy="15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Legend For Arrows:</a:t>
            </a:r>
            <a:endParaRPr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Waypoints/constraints/parameters</a:t>
            </a:r>
            <a:endParaRPr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Sensor/position feedback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</a:rPr>
              <a:t>Position setpoints</a:t>
            </a:r>
            <a:endParaRPr b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80000"/>
                </a:solidFill>
              </a:rPr>
              <a:t>Attitude and thrust setpoints</a:t>
            </a:r>
            <a:endParaRPr b="1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Thrust setpoint</a:t>
            </a:r>
            <a:endParaRPr b="1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Commands for actuators</a:t>
            </a:r>
            <a:endParaRPr b="1"/>
          </a:p>
        </p:txBody>
      </p:sp>
      <p:sp>
        <p:nvSpPr>
          <p:cNvPr id="180" name="Google Shape;180;p17"/>
          <p:cNvSpPr txBox="1"/>
          <p:nvPr/>
        </p:nvSpPr>
        <p:spPr>
          <a:xfrm>
            <a:off x="1955100" y="28175"/>
            <a:ext cx="5233800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TVC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</a:t>
            </a:r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 for uploading the firmware onto the vehicle: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https://docs.px4.io/master/en/config/firmware.html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PX4 Controller Diagrams: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https://dev.px4.io/master/en/flight_stack/controller_diagrams.html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Estimation/Localization library documentation: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https://docs.px4.io/master/en/advanced_config/tuning_the_ecl_ekf.html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/>
          <p:nvPr/>
        </p:nvSpPr>
        <p:spPr>
          <a:xfrm>
            <a:off x="666838" y="2226564"/>
            <a:ext cx="2443200" cy="840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728163" y="2514650"/>
            <a:ext cx="2309400" cy="4836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PX4</a:t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728163" y="1350725"/>
            <a:ext cx="1479900" cy="725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Feedback Sensors</a:t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4082113" y="1135175"/>
            <a:ext cx="2443200" cy="193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6997263" y="1179525"/>
            <a:ext cx="1479900" cy="18879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4756713" y="1179525"/>
            <a:ext cx="984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ODRIOD</a:t>
            </a:r>
            <a:endParaRPr/>
          </a:p>
        </p:txBody>
      </p:sp>
      <p:cxnSp>
        <p:nvCxnSpPr>
          <p:cNvPr id="197" name="Google Shape;197;p19"/>
          <p:cNvCxnSpPr>
            <a:stCxn id="193" idx="3"/>
            <a:endCxn id="198" idx="1"/>
          </p:cNvCxnSpPr>
          <p:nvPr/>
        </p:nvCxnSpPr>
        <p:spPr>
          <a:xfrm>
            <a:off x="2208063" y="1713425"/>
            <a:ext cx="2474700" cy="215400"/>
          </a:xfrm>
          <a:prstGeom prst="bentConnector3">
            <a:avLst>
              <a:gd name="adj1" fmla="val 50002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19"/>
          <p:cNvSpPr/>
          <p:nvPr/>
        </p:nvSpPr>
        <p:spPr>
          <a:xfrm>
            <a:off x="4682863" y="1740800"/>
            <a:ext cx="12417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ACS Controller</a:t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7183838" y="1741100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Pitch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7183838" y="2242075"/>
            <a:ext cx="1071300" cy="3762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Yaw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7245213" y="1298475"/>
            <a:ext cx="9840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Solenoid</a:t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4682863" y="2242375"/>
            <a:ext cx="1241700" cy="3762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Demodulator</a:t>
            </a:r>
            <a:endParaRPr/>
          </a:p>
        </p:txBody>
      </p:sp>
      <p:cxnSp>
        <p:nvCxnSpPr>
          <p:cNvPr id="203" name="Google Shape;203;p19"/>
          <p:cNvCxnSpPr>
            <a:stCxn id="192" idx="3"/>
            <a:endCxn id="202" idx="1"/>
          </p:cNvCxnSpPr>
          <p:nvPr/>
        </p:nvCxnSpPr>
        <p:spPr>
          <a:xfrm rot="10800000" flipH="1">
            <a:off x="3037563" y="2430350"/>
            <a:ext cx="1645200" cy="3261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19"/>
          <p:cNvCxnSpPr>
            <a:stCxn id="198" idx="3"/>
            <a:endCxn id="199" idx="1"/>
          </p:cNvCxnSpPr>
          <p:nvPr/>
        </p:nvCxnSpPr>
        <p:spPr>
          <a:xfrm>
            <a:off x="5924563" y="1928900"/>
            <a:ext cx="1259400" cy="6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19"/>
          <p:cNvCxnSpPr>
            <a:stCxn id="202" idx="3"/>
            <a:endCxn id="200" idx="1"/>
          </p:cNvCxnSpPr>
          <p:nvPr/>
        </p:nvCxnSpPr>
        <p:spPr>
          <a:xfrm>
            <a:off x="5924563" y="2430475"/>
            <a:ext cx="1259400" cy="6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19"/>
          <p:cNvSpPr txBox="1"/>
          <p:nvPr/>
        </p:nvSpPr>
        <p:spPr>
          <a:xfrm>
            <a:off x="666850" y="3224675"/>
            <a:ext cx="78102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Legend For Arrows:</a:t>
            </a:r>
            <a:endParaRPr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Sensor feedback</a:t>
            </a:r>
            <a:endParaRPr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Duty cycle for pitch and roll cold gas thrusters/relays/solenoids</a:t>
            </a:r>
            <a:endParaRPr b="1">
              <a:solidFill>
                <a:srgbClr val="FF99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FF"/>
                </a:solidFill>
              </a:rPr>
              <a:t>PWM corresponding to the yaw force desired</a:t>
            </a:r>
            <a:endParaRPr b="1">
              <a:solidFill>
                <a:srgbClr val="99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FF"/>
                </a:solidFill>
              </a:rPr>
              <a:t>Duty cycle for yaw cold gas thrusters/relays/solenoids</a:t>
            </a:r>
            <a:endParaRPr b="1">
              <a:solidFill>
                <a:srgbClr val="FF00FF"/>
              </a:solidFill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1480413" y="2141875"/>
            <a:ext cx="9840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Pixhawk</a:t>
            </a:r>
            <a:endParaRPr/>
          </a:p>
        </p:txBody>
      </p:sp>
      <p:cxnSp>
        <p:nvCxnSpPr>
          <p:cNvPr id="208" name="Google Shape;208;p19"/>
          <p:cNvCxnSpPr>
            <a:stCxn id="193" idx="2"/>
          </p:cNvCxnSpPr>
          <p:nvPr/>
        </p:nvCxnSpPr>
        <p:spPr>
          <a:xfrm>
            <a:off x="1468113" y="2076125"/>
            <a:ext cx="9900" cy="450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19"/>
          <p:cNvSpPr txBox="1"/>
          <p:nvPr/>
        </p:nvSpPr>
        <p:spPr>
          <a:xfrm>
            <a:off x="1995100" y="137075"/>
            <a:ext cx="5153700" cy="8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ACS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/>
          <p:nvPr/>
        </p:nvSpPr>
        <p:spPr>
          <a:xfrm>
            <a:off x="1751799" y="2049275"/>
            <a:ext cx="5809500" cy="22704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3105074" y="2049275"/>
            <a:ext cx="31032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ACS Controller</a:t>
            </a:r>
            <a:endParaRPr sz="2400"/>
          </a:p>
        </p:txBody>
      </p:sp>
      <p:sp>
        <p:nvSpPr>
          <p:cNvPr id="216" name="Google Shape;216;p20"/>
          <p:cNvSpPr/>
          <p:nvPr/>
        </p:nvSpPr>
        <p:spPr>
          <a:xfrm>
            <a:off x="1835677" y="2473477"/>
            <a:ext cx="2698800" cy="1664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Standard PID Controller With Low-Pass Filter on D Term</a:t>
            </a:r>
            <a:endParaRPr sz="2400"/>
          </a:p>
        </p:txBody>
      </p:sp>
      <p:sp>
        <p:nvSpPr>
          <p:cNvPr id="217" name="Google Shape;217;p20"/>
          <p:cNvSpPr/>
          <p:nvPr/>
        </p:nvSpPr>
        <p:spPr>
          <a:xfrm>
            <a:off x="4778813" y="2473477"/>
            <a:ext cx="2698800" cy="166440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Force to Duty Cycle Conversion Estimator</a:t>
            </a:r>
            <a:endParaRPr sz="2400"/>
          </a:p>
        </p:txBody>
      </p:sp>
      <p:cxnSp>
        <p:nvCxnSpPr>
          <p:cNvPr id="218" name="Google Shape;218;p20"/>
          <p:cNvCxnSpPr>
            <a:stCxn id="216" idx="3"/>
            <a:endCxn id="217" idx="1"/>
          </p:cNvCxnSpPr>
          <p:nvPr/>
        </p:nvCxnSpPr>
        <p:spPr>
          <a:xfrm>
            <a:off x="4534477" y="3305677"/>
            <a:ext cx="244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0"/>
          <p:cNvCxnSpPr>
            <a:endCxn id="216" idx="1"/>
          </p:cNvCxnSpPr>
          <p:nvPr/>
        </p:nvCxnSpPr>
        <p:spPr>
          <a:xfrm rot="10800000" flipH="1">
            <a:off x="592777" y="3305677"/>
            <a:ext cx="1242900" cy="1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20"/>
          <p:cNvCxnSpPr>
            <a:stCxn id="217" idx="3"/>
          </p:cNvCxnSpPr>
          <p:nvPr/>
        </p:nvCxnSpPr>
        <p:spPr>
          <a:xfrm>
            <a:off x="7477613" y="3305677"/>
            <a:ext cx="1222200" cy="93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" name="Google Shape;221;p20"/>
          <p:cNvSpPr txBox="1"/>
          <p:nvPr/>
        </p:nvSpPr>
        <p:spPr>
          <a:xfrm>
            <a:off x="629959" y="3011543"/>
            <a:ext cx="10344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Attitude Feedback</a:t>
            </a:r>
            <a:endParaRPr/>
          </a:p>
        </p:txBody>
      </p:sp>
      <p:sp>
        <p:nvSpPr>
          <p:cNvPr id="222" name="Google Shape;222;p20"/>
          <p:cNvSpPr txBox="1"/>
          <p:nvPr/>
        </p:nvSpPr>
        <p:spPr>
          <a:xfrm>
            <a:off x="7648749" y="3011554"/>
            <a:ext cx="10344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Duty Cycle</a:t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-6" y="703588"/>
            <a:ext cx="1254000" cy="54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31466" y="889309"/>
            <a:ext cx="1185300" cy="3117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31466" y="138959"/>
            <a:ext cx="759600" cy="4677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1752742" y="0"/>
            <a:ext cx="1254000" cy="124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3248822" y="28591"/>
            <a:ext cx="759600" cy="12171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2098952" y="28591"/>
            <a:ext cx="5049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" name="Google Shape;229;p20"/>
          <p:cNvCxnSpPr>
            <a:stCxn id="225" idx="3"/>
            <a:endCxn id="230" idx="1"/>
          </p:cNvCxnSpPr>
          <p:nvPr/>
        </p:nvCxnSpPr>
        <p:spPr>
          <a:xfrm>
            <a:off x="791066" y="372809"/>
            <a:ext cx="1269900" cy="138900"/>
          </a:xfrm>
          <a:prstGeom prst="bentConnector3">
            <a:avLst>
              <a:gd name="adj1" fmla="val 50002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20"/>
          <p:cNvSpPr/>
          <p:nvPr/>
        </p:nvSpPr>
        <p:spPr>
          <a:xfrm>
            <a:off x="2061052" y="390430"/>
            <a:ext cx="637200" cy="2424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ACS</a:t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3344574" y="390623"/>
            <a:ext cx="549900" cy="2424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3344574" y="713588"/>
            <a:ext cx="549900" cy="2424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3376072" y="105275"/>
            <a:ext cx="5049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2061052" y="713781"/>
            <a:ext cx="637200" cy="2424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5" name="Google Shape;235;p20"/>
          <p:cNvCxnSpPr>
            <a:stCxn id="224" idx="3"/>
            <a:endCxn id="234" idx="1"/>
          </p:cNvCxnSpPr>
          <p:nvPr/>
        </p:nvCxnSpPr>
        <p:spPr>
          <a:xfrm rot="10800000" flipH="1">
            <a:off x="1216766" y="834859"/>
            <a:ext cx="844200" cy="2103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20"/>
          <p:cNvCxnSpPr>
            <a:stCxn id="230" idx="3"/>
            <a:endCxn id="231" idx="1"/>
          </p:cNvCxnSpPr>
          <p:nvPr/>
        </p:nvCxnSpPr>
        <p:spPr>
          <a:xfrm>
            <a:off x="2698252" y="511630"/>
            <a:ext cx="646200" cy="6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20"/>
          <p:cNvCxnSpPr>
            <a:stCxn id="234" idx="3"/>
            <a:endCxn id="232" idx="1"/>
          </p:cNvCxnSpPr>
          <p:nvPr/>
        </p:nvCxnSpPr>
        <p:spPr>
          <a:xfrm>
            <a:off x="2698252" y="834981"/>
            <a:ext cx="646200" cy="6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20"/>
          <p:cNvSpPr txBox="1"/>
          <p:nvPr/>
        </p:nvSpPr>
        <p:spPr>
          <a:xfrm>
            <a:off x="417528" y="648991"/>
            <a:ext cx="504900" cy="1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Google Shape;239;p20"/>
          <p:cNvCxnSpPr>
            <a:stCxn id="225" idx="2"/>
          </p:cNvCxnSpPr>
          <p:nvPr/>
        </p:nvCxnSpPr>
        <p:spPr>
          <a:xfrm>
            <a:off x="411266" y="606659"/>
            <a:ext cx="5100" cy="290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20"/>
          <p:cNvCxnSpPr>
            <a:stCxn id="230" idx="1"/>
          </p:cNvCxnSpPr>
          <p:nvPr/>
        </p:nvCxnSpPr>
        <p:spPr>
          <a:xfrm flipH="1">
            <a:off x="1778152" y="511630"/>
            <a:ext cx="282900" cy="1839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0"/>
          <p:cNvCxnSpPr>
            <a:stCxn id="230" idx="3"/>
          </p:cNvCxnSpPr>
          <p:nvPr/>
        </p:nvCxnSpPr>
        <p:spPr>
          <a:xfrm>
            <a:off x="2698252" y="511630"/>
            <a:ext cx="4715700" cy="157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31AD5F1E-9CDC-423D-892E-FE76FCB95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28650"/>
            <a:ext cx="8001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50"/>
              <a:t>24V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A18F11F2-7BEC-4C0F-85A0-77DF31B9C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943350"/>
            <a:ext cx="8001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50"/>
              <a:t>6V</a:t>
            </a:r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6227DFFF-B76A-4F36-BCF0-9846FCAB0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657225"/>
            <a:ext cx="74295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900"/>
              <a:t>Relays</a:t>
            </a:r>
          </a:p>
        </p:txBody>
      </p:sp>
      <p:sp>
        <p:nvSpPr>
          <p:cNvPr id="2056" name="Rectangle 8">
            <a:extLst>
              <a:ext uri="{FF2B5EF4-FFF2-40B4-BE49-F238E27FC236}">
                <a16:creationId xmlns:a16="http://schemas.microsoft.com/office/drawing/2014/main" id="{8F8DAA6A-BF08-445F-B0DD-B1619CAC4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657225"/>
            <a:ext cx="74295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900"/>
              <a:t>12 solenoids</a:t>
            </a:r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21DCA4CA-B974-4B67-A0AD-D20D936D7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0" y="1314450"/>
            <a:ext cx="74295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900"/>
              <a:t>Avionics Computer</a:t>
            </a:r>
          </a:p>
        </p:txBody>
      </p:sp>
      <p:sp>
        <p:nvSpPr>
          <p:cNvPr id="2058" name="Rectangle 10">
            <a:extLst>
              <a:ext uri="{FF2B5EF4-FFF2-40B4-BE49-F238E27FC236}">
                <a16:creationId xmlns:a16="http://schemas.microsoft.com/office/drawing/2014/main" id="{FE81AC3E-51CE-4856-91E0-4F4AB3E30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314450"/>
            <a:ext cx="91440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900"/>
              <a:t>Opto-isolator</a:t>
            </a:r>
          </a:p>
        </p:txBody>
      </p:sp>
      <p:sp>
        <p:nvSpPr>
          <p:cNvPr id="2059" name="Rectangle 11">
            <a:extLst>
              <a:ext uri="{FF2B5EF4-FFF2-40B4-BE49-F238E27FC236}">
                <a16:creationId xmlns:a16="http://schemas.microsoft.com/office/drawing/2014/main" id="{83EE432C-10DB-4933-AACB-3E7537200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1314450"/>
            <a:ext cx="40005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900"/>
              <a:t>D/A</a:t>
            </a:r>
          </a:p>
        </p:txBody>
      </p:sp>
      <p:sp>
        <p:nvSpPr>
          <p:cNvPr id="2060" name="Rectangle 12">
            <a:extLst>
              <a:ext uri="{FF2B5EF4-FFF2-40B4-BE49-F238E27FC236}">
                <a16:creationId xmlns:a16="http://schemas.microsoft.com/office/drawing/2014/main" id="{118B2A62-3EE3-4883-BC64-52B811A5B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1314450"/>
            <a:ext cx="57150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900"/>
              <a:t>Power Amp</a:t>
            </a:r>
          </a:p>
        </p:txBody>
      </p:sp>
      <p:sp>
        <p:nvSpPr>
          <p:cNvPr id="2061" name="Rectangle 13">
            <a:extLst>
              <a:ext uri="{FF2B5EF4-FFF2-40B4-BE49-F238E27FC236}">
                <a16:creationId xmlns:a16="http://schemas.microsoft.com/office/drawing/2014/main" id="{2AEEA369-13C2-41A9-BB66-6B2660F9C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6550" y="1314450"/>
            <a:ext cx="57150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900"/>
              <a:t>Gimbal Motors</a:t>
            </a:r>
          </a:p>
        </p:txBody>
      </p:sp>
      <p:cxnSp>
        <p:nvCxnSpPr>
          <p:cNvPr id="2062" name="AutoShape 14">
            <a:extLst>
              <a:ext uri="{FF2B5EF4-FFF2-40B4-BE49-F238E27FC236}">
                <a16:creationId xmlns:a16="http://schemas.microsoft.com/office/drawing/2014/main" id="{1208A722-FFCD-47BE-9E12-D2792C6F87FD}"/>
              </a:ext>
            </a:extLst>
          </p:cNvPr>
          <p:cNvCxnSpPr>
            <a:cxnSpLocks noChangeShapeType="1"/>
            <a:stCxn id="2052" idx="3"/>
            <a:endCxn id="2055" idx="1"/>
          </p:cNvCxnSpPr>
          <p:nvPr/>
        </p:nvCxnSpPr>
        <p:spPr bwMode="auto">
          <a:xfrm>
            <a:off x="2400300" y="800100"/>
            <a:ext cx="742950" cy="0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3" name="AutoShape 15">
            <a:extLst>
              <a:ext uri="{FF2B5EF4-FFF2-40B4-BE49-F238E27FC236}">
                <a16:creationId xmlns:a16="http://schemas.microsoft.com/office/drawing/2014/main" id="{BDC4EA7A-757F-4FC3-BA79-E7C3B7E01E25}"/>
              </a:ext>
            </a:extLst>
          </p:cNvPr>
          <p:cNvCxnSpPr>
            <a:cxnSpLocks noChangeShapeType="1"/>
            <a:stCxn id="2055" idx="3"/>
            <a:endCxn id="2056" idx="1"/>
          </p:cNvCxnSpPr>
          <p:nvPr/>
        </p:nvCxnSpPr>
        <p:spPr bwMode="auto">
          <a:xfrm>
            <a:off x="3886200" y="800100"/>
            <a:ext cx="571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4" name="AutoShape 16">
            <a:extLst>
              <a:ext uri="{FF2B5EF4-FFF2-40B4-BE49-F238E27FC236}">
                <a16:creationId xmlns:a16="http://schemas.microsoft.com/office/drawing/2014/main" id="{177D65D6-859F-45A3-A8C4-7479B0BA597B}"/>
              </a:ext>
            </a:extLst>
          </p:cNvPr>
          <p:cNvCxnSpPr>
            <a:cxnSpLocks noChangeShapeType="1"/>
            <a:stCxn id="2053" idx="3"/>
            <a:endCxn id="2057" idx="1"/>
          </p:cNvCxnSpPr>
          <p:nvPr/>
        </p:nvCxnSpPr>
        <p:spPr bwMode="auto">
          <a:xfrm>
            <a:off x="2400300" y="1457325"/>
            <a:ext cx="742950" cy="0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5" name="AutoShape 17">
            <a:extLst>
              <a:ext uri="{FF2B5EF4-FFF2-40B4-BE49-F238E27FC236}">
                <a16:creationId xmlns:a16="http://schemas.microsoft.com/office/drawing/2014/main" id="{4DE61EC1-2DD9-4251-A3E6-64A9E91A6FDC}"/>
              </a:ext>
            </a:extLst>
          </p:cNvPr>
          <p:cNvCxnSpPr>
            <a:cxnSpLocks noChangeShapeType="1"/>
            <a:stCxn id="2057" idx="3"/>
            <a:endCxn id="2058" idx="1"/>
          </p:cNvCxnSpPr>
          <p:nvPr/>
        </p:nvCxnSpPr>
        <p:spPr bwMode="auto">
          <a:xfrm>
            <a:off x="3886200" y="1457325"/>
            <a:ext cx="2286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6" name="AutoShape 18">
            <a:extLst>
              <a:ext uri="{FF2B5EF4-FFF2-40B4-BE49-F238E27FC236}">
                <a16:creationId xmlns:a16="http://schemas.microsoft.com/office/drawing/2014/main" id="{B2BEA3A8-8AAE-4D71-89A8-9456FA7DEE0B}"/>
              </a:ext>
            </a:extLst>
          </p:cNvPr>
          <p:cNvCxnSpPr>
            <a:cxnSpLocks noChangeShapeType="1"/>
            <a:stCxn id="2058" idx="3"/>
            <a:endCxn id="2059" idx="1"/>
          </p:cNvCxnSpPr>
          <p:nvPr/>
        </p:nvCxnSpPr>
        <p:spPr bwMode="auto">
          <a:xfrm>
            <a:off x="5029200" y="1457325"/>
            <a:ext cx="1143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7" name="AutoShape 19">
            <a:extLst>
              <a:ext uri="{FF2B5EF4-FFF2-40B4-BE49-F238E27FC236}">
                <a16:creationId xmlns:a16="http://schemas.microsoft.com/office/drawing/2014/main" id="{7A8982DE-AAF5-485E-B938-6CA2CC85D277}"/>
              </a:ext>
            </a:extLst>
          </p:cNvPr>
          <p:cNvCxnSpPr>
            <a:cxnSpLocks noChangeShapeType="1"/>
            <a:stCxn id="2059" idx="3"/>
            <a:endCxn id="2060" idx="1"/>
          </p:cNvCxnSpPr>
          <p:nvPr/>
        </p:nvCxnSpPr>
        <p:spPr bwMode="auto">
          <a:xfrm>
            <a:off x="5543550" y="1457325"/>
            <a:ext cx="2857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8" name="AutoShape 20">
            <a:extLst>
              <a:ext uri="{FF2B5EF4-FFF2-40B4-BE49-F238E27FC236}">
                <a16:creationId xmlns:a16="http://schemas.microsoft.com/office/drawing/2014/main" id="{465451CF-93A0-4A0E-9C55-92C9240D1E93}"/>
              </a:ext>
            </a:extLst>
          </p:cNvPr>
          <p:cNvCxnSpPr>
            <a:cxnSpLocks noChangeShapeType="1"/>
            <a:stCxn id="2060" idx="3"/>
            <a:endCxn id="2061" idx="1"/>
          </p:cNvCxnSpPr>
          <p:nvPr/>
        </p:nvCxnSpPr>
        <p:spPr bwMode="auto">
          <a:xfrm>
            <a:off x="6400800" y="1457325"/>
            <a:ext cx="2857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69" name="AutoShape 21">
            <a:extLst>
              <a:ext uri="{FF2B5EF4-FFF2-40B4-BE49-F238E27FC236}">
                <a16:creationId xmlns:a16="http://schemas.microsoft.com/office/drawing/2014/main" id="{C8636F60-DFC0-4CB6-8BE4-D05B6240D3F6}"/>
              </a:ext>
            </a:extLst>
          </p:cNvPr>
          <p:cNvCxnSpPr>
            <a:cxnSpLocks noChangeShapeType="1"/>
            <a:stCxn id="2054" idx="3"/>
            <a:endCxn id="2060" idx="2"/>
          </p:cNvCxnSpPr>
          <p:nvPr/>
        </p:nvCxnSpPr>
        <p:spPr bwMode="auto">
          <a:xfrm flipV="1">
            <a:off x="2400300" y="1600200"/>
            <a:ext cx="3714750" cy="2514600"/>
          </a:xfrm>
          <a:prstGeom prst="bentConnector2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70" name="AutoShape 22">
            <a:extLst>
              <a:ext uri="{FF2B5EF4-FFF2-40B4-BE49-F238E27FC236}">
                <a16:creationId xmlns:a16="http://schemas.microsoft.com/office/drawing/2014/main" id="{59E07035-C12B-4806-B6F5-1877EA72207A}"/>
              </a:ext>
            </a:extLst>
          </p:cNvPr>
          <p:cNvCxnSpPr>
            <a:cxnSpLocks noChangeShapeType="1"/>
            <a:stCxn id="2054" idx="3"/>
            <a:endCxn id="2061" idx="2"/>
          </p:cNvCxnSpPr>
          <p:nvPr/>
        </p:nvCxnSpPr>
        <p:spPr bwMode="auto">
          <a:xfrm flipV="1">
            <a:off x="2400300" y="1600200"/>
            <a:ext cx="4572000" cy="2514600"/>
          </a:xfrm>
          <a:prstGeom prst="bentConnector2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71" name="AutoShape 23">
            <a:extLst>
              <a:ext uri="{FF2B5EF4-FFF2-40B4-BE49-F238E27FC236}">
                <a16:creationId xmlns:a16="http://schemas.microsoft.com/office/drawing/2014/main" id="{F4821EE6-ACF2-4B66-A749-F3FD79ED0462}"/>
              </a:ext>
            </a:extLst>
          </p:cNvPr>
          <p:cNvCxnSpPr>
            <a:cxnSpLocks noChangeShapeType="1"/>
            <a:stCxn id="2052" idx="0"/>
            <a:endCxn id="2056" idx="0"/>
          </p:cNvCxnSpPr>
          <p:nvPr/>
        </p:nvCxnSpPr>
        <p:spPr bwMode="auto">
          <a:xfrm rot="5400000" flipV="1">
            <a:off x="3400425" y="-771525"/>
            <a:ext cx="28575" cy="2828925"/>
          </a:xfrm>
          <a:prstGeom prst="bentConnector3">
            <a:avLst>
              <a:gd name="adj1" fmla="val -600000"/>
            </a:avLst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72" name="AutoShape 24">
            <a:extLst>
              <a:ext uri="{FF2B5EF4-FFF2-40B4-BE49-F238E27FC236}">
                <a16:creationId xmlns:a16="http://schemas.microsoft.com/office/drawing/2014/main" id="{7B406961-3E32-4CA0-95AC-A5E70E21FC1C}"/>
              </a:ext>
            </a:extLst>
          </p:cNvPr>
          <p:cNvCxnSpPr>
            <a:cxnSpLocks noChangeShapeType="1"/>
            <a:stCxn id="2057" idx="0"/>
            <a:endCxn id="2055" idx="2"/>
          </p:cNvCxnSpPr>
          <p:nvPr/>
        </p:nvCxnSpPr>
        <p:spPr bwMode="auto">
          <a:xfrm flipV="1">
            <a:off x="3514725" y="942975"/>
            <a:ext cx="0" cy="371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3" name="Rectangle 25">
            <a:extLst>
              <a:ext uri="{FF2B5EF4-FFF2-40B4-BE49-F238E27FC236}">
                <a16:creationId xmlns:a16="http://schemas.microsoft.com/office/drawing/2014/main" id="{57A25DE6-AE10-49A0-833C-BA5E7FA5F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0" y="2000250"/>
            <a:ext cx="91440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900"/>
              <a:t>LDO regulator</a:t>
            </a:r>
          </a:p>
        </p:txBody>
      </p:sp>
      <p:cxnSp>
        <p:nvCxnSpPr>
          <p:cNvPr id="2074" name="AutoShape 26">
            <a:extLst>
              <a:ext uri="{FF2B5EF4-FFF2-40B4-BE49-F238E27FC236}">
                <a16:creationId xmlns:a16="http://schemas.microsoft.com/office/drawing/2014/main" id="{B5E3B30C-1875-4EB3-8EA1-A2B26055595C}"/>
              </a:ext>
            </a:extLst>
          </p:cNvPr>
          <p:cNvCxnSpPr>
            <a:cxnSpLocks noChangeShapeType="1"/>
            <a:stCxn id="2054" idx="0"/>
            <a:endCxn id="2073" idx="2"/>
          </p:cNvCxnSpPr>
          <p:nvPr/>
        </p:nvCxnSpPr>
        <p:spPr bwMode="auto">
          <a:xfrm rot="16200000">
            <a:off x="2257425" y="2028825"/>
            <a:ext cx="1657350" cy="2171700"/>
          </a:xfrm>
          <a:prstGeom prst="bentConnector3">
            <a:avLst>
              <a:gd name="adj1" fmla="val 28731"/>
            </a:avLst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75" name="AutoShape 27">
            <a:extLst>
              <a:ext uri="{FF2B5EF4-FFF2-40B4-BE49-F238E27FC236}">
                <a16:creationId xmlns:a16="http://schemas.microsoft.com/office/drawing/2014/main" id="{690D9748-A195-4C43-AC2A-1D699210B056}"/>
              </a:ext>
            </a:extLst>
          </p:cNvPr>
          <p:cNvCxnSpPr>
            <a:cxnSpLocks noChangeShapeType="1"/>
            <a:stCxn id="2073" idx="0"/>
            <a:endCxn id="2058" idx="2"/>
          </p:cNvCxnSpPr>
          <p:nvPr/>
        </p:nvCxnSpPr>
        <p:spPr bwMode="auto">
          <a:xfrm rot="16200000">
            <a:off x="4171950" y="1600200"/>
            <a:ext cx="400050" cy="40005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76" name="AutoShape 28">
            <a:extLst>
              <a:ext uri="{FF2B5EF4-FFF2-40B4-BE49-F238E27FC236}">
                <a16:creationId xmlns:a16="http://schemas.microsoft.com/office/drawing/2014/main" id="{43075D69-ABF6-4405-B38C-D6A7FF75F8B9}"/>
              </a:ext>
            </a:extLst>
          </p:cNvPr>
          <p:cNvCxnSpPr>
            <a:cxnSpLocks noChangeShapeType="1"/>
            <a:stCxn id="2073" idx="3"/>
            <a:endCxn id="2059" idx="2"/>
          </p:cNvCxnSpPr>
          <p:nvPr/>
        </p:nvCxnSpPr>
        <p:spPr bwMode="auto">
          <a:xfrm flipV="1">
            <a:off x="4629150" y="1600200"/>
            <a:ext cx="714375" cy="542925"/>
          </a:xfrm>
          <a:prstGeom prst="bentConnector2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7" name="Rectangle 29">
            <a:extLst>
              <a:ext uri="{FF2B5EF4-FFF2-40B4-BE49-F238E27FC236}">
                <a16:creationId xmlns:a16="http://schemas.microsoft.com/office/drawing/2014/main" id="{6271DC34-D796-4515-984A-DCB5A2A3B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0350" y="1943100"/>
            <a:ext cx="51435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900"/>
              <a:t>IMU</a:t>
            </a:r>
          </a:p>
        </p:txBody>
      </p:sp>
      <p:cxnSp>
        <p:nvCxnSpPr>
          <p:cNvPr id="2078" name="AutoShape 30">
            <a:extLst>
              <a:ext uri="{FF2B5EF4-FFF2-40B4-BE49-F238E27FC236}">
                <a16:creationId xmlns:a16="http://schemas.microsoft.com/office/drawing/2014/main" id="{65DCE7D4-5749-4D9F-99E6-7B577E4171E8}"/>
              </a:ext>
            </a:extLst>
          </p:cNvPr>
          <p:cNvCxnSpPr>
            <a:cxnSpLocks noChangeShapeType="1"/>
            <a:stCxn id="2053" idx="2"/>
            <a:endCxn id="2077" idx="1"/>
          </p:cNvCxnSpPr>
          <p:nvPr/>
        </p:nvCxnSpPr>
        <p:spPr bwMode="auto">
          <a:xfrm rot="16200000" flipH="1">
            <a:off x="2171700" y="1457325"/>
            <a:ext cx="457200" cy="800100"/>
          </a:xfrm>
          <a:prstGeom prst="bentConnector2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9" name="Rectangle 31">
            <a:extLst>
              <a:ext uri="{FF2B5EF4-FFF2-40B4-BE49-F238E27FC236}">
                <a16:creationId xmlns:a16="http://schemas.microsoft.com/office/drawing/2014/main" id="{537A87A9-7047-43E8-9284-22B815EFC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285750"/>
            <a:ext cx="51435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900"/>
              <a:t>Jet Engine</a:t>
            </a:r>
          </a:p>
        </p:txBody>
      </p:sp>
      <p:sp>
        <p:nvSpPr>
          <p:cNvPr id="2080" name="Rectangle 32">
            <a:extLst>
              <a:ext uri="{FF2B5EF4-FFF2-40B4-BE49-F238E27FC236}">
                <a16:creationId xmlns:a16="http://schemas.microsoft.com/office/drawing/2014/main" id="{09444E2E-C055-48AF-8F5D-D7CBEB1F2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0" y="2457450"/>
            <a:ext cx="68580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900"/>
              <a:t>Altimeter</a:t>
            </a:r>
          </a:p>
        </p:txBody>
      </p:sp>
      <p:sp>
        <p:nvSpPr>
          <p:cNvPr id="2081" name="Line 33">
            <a:extLst>
              <a:ext uri="{FF2B5EF4-FFF2-40B4-BE49-F238E27FC236}">
                <a16:creationId xmlns:a16="http://schemas.microsoft.com/office/drawing/2014/main" id="{29BC7A3A-6F99-430E-8C91-6FEAABA53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1650" y="1600200"/>
            <a:ext cx="0" cy="97155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cxnSp>
        <p:nvCxnSpPr>
          <p:cNvPr id="2082" name="AutoShape 34">
            <a:extLst>
              <a:ext uri="{FF2B5EF4-FFF2-40B4-BE49-F238E27FC236}">
                <a16:creationId xmlns:a16="http://schemas.microsoft.com/office/drawing/2014/main" id="{41449EC8-2336-477D-B506-298A9A85E384}"/>
              </a:ext>
            </a:extLst>
          </p:cNvPr>
          <p:cNvCxnSpPr>
            <a:cxnSpLocks noChangeShapeType="1"/>
            <a:stCxn id="2081" idx="1"/>
            <a:endCxn id="2080" idx="1"/>
          </p:cNvCxnSpPr>
          <p:nvPr/>
        </p:nvCxnSpPr>
        <p:spPr bwMode="auto">
          <a:xfrm>
            <a:off x="1771650" y="2571750"/>
            <a:ext cx="914400" cy="28575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3" name="Rectangle 5">
            <a:extLst>
              <a:ext uri="{FF2B5EF4-FFF2-40B4-BE49-F238E27FC236}">
                <a16:creationId xmlns:a16="http://schemas.microsoft.com/office/drawing/2014/main" id="{9BBC0A3D-FFEE-46D4-8708-7162AD41C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285875"/>
            <a:ext cx="8001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50"/>
              <a:t>7.2V</a:t>
            </a:r>
          </a:p>
        </p:txBody>
      </p:sp>
      <p:sp>
        <p:nvSpPr>
          <p:cNvPr id="2083" name="Rectangle 35">
            <a:extLst>
              <a:ext uri="{FF2B5EF4-FFF2-40B4-BE49-F238E27FC236}">
                <a16:creationId xmlns:a16="http://schemas.microsoft.com/office/drawing/2014/main" id="{617CEFAA-C31C-4890-A0A7-083F2947E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742950"/>
            <a:ext cx="685800" cy="285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900"/>
              <a:t>Camera</a:t>
            </a:r>
          </a:p>
        </p:txBody>
      </p:sp>
      <p:sp>
        <p:nvSpPr>
          <p:cNvPr id="2084" name="Text Box 36">
            <a:extLst>
              <a:ext uri="{FF2B5EF4-FFF2-40B4-BE49-F238E27FC236}">
                <a16:creationId xmlns:a16="http://schemas.microsoft.com/office/drawing/2014/main" id="{85A33521-458A-4044-8A5A-F3AD037CD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4572000"/>
            <a:ext cx="577215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/>
              <a:t>Red lines are power lines and black lines are signal lines.  Ground and voltage lines have not been specified.</a:t>
            </a:r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C7AAD5DB-0D2A-4078-88F0-DFD19AEF6D26}"/>
              </a:ext>
            </a:extLst>
          </p:cNvPr>
          <p:cNvSpPr txBox="1">
            <a:spLocks noChangeArrowheads="1"/>
          </p:cNvSpPr>
          <p:nvPr/>
        </p:nvSpPr>
        <p:spPr>
          <a:xfrm>
            <a:off x="311700" y="66819"/>
            <a:ext cx="2945850" cy="3046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n-US" sz="2000" dirty="0"/>
              <a:t>Power System layout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Detailed Systems Definitions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Avionics &amp; Wireless System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GNC &amp; Engine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Power</a:t>
            </a:r>
          </a:p>
          <a:p>
            <a:pPr eaLnBrk="1" hangingPunct="1">
              <a:lnSpc>
                <a:spcPct val="100000"/>
              </a:lnSpc>
            </a:pPr>
            <a:endParaRPr lang="en-US" altLang="en-US" sz="2100" dirty="0"/>
          </a:p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Note what follows are examples of the kind of information that should be included in various sections</a:t>
            </a:r>
          </a:p>
        </p:txBody>
      </p:sp>
    </p:spTree>
    <p:extLst>
      <p:ext uri="{BB962C8B-B14F-4D97-AF65-F5344CB8AC3E}">
        <p14:creationId xmlns:p14="http://schemas.microsoft.com/office/powerpoint/2010/main" val="22393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Top Level Performance Specs (can be actual </a:t>
            </a:r>
            <a:r>
              <a:rPr lang="en-US" altLang="en-US" dirty="0" err="1"/>
              <a:t>hdwe</a:t>
            </a:r>
            <a:r>
              <a:rPr lang="en-US" altLang="en-US" dirty="0"/>
              <a:t> specs or not)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US" alt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AC261-603D-4423-A84C-1DBBB1FC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95" y="1017270"/>
            <a:ext cx="5353216" cy="4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2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C93206E3-82C7-4614-BD40-60388AE65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6705600" cy="371475"/>
          </a:xfrm>
        </p:spPr>
        <p:txBody>
          <a:bodyPr/>
          <a:lstStyle/>
          <a:p>
            <a:pPr eaLnBrk="1" hangingPunct="1"/>
            <a:r>
              <a:rPr lang="en-US" altLang="ja-JP" dirty="0">
                <a:ea typeface="ＭＳ Ｐゴシック" panose="020B0600070205080204" pitchFamily="34" charset="-128"/>
              </a:rPr>
              <a:t>Primary Flight Requirements for LEAPFROG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0BA693E6-E2C7-4E7A-9C4A-AEC5B8955E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0062" y="657225"/>
            <a:ext cx="8186737" cy="348615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ja-JP" sz="1650" b="1" u="sng" dirty="0">
                <a:ea typeface="ＭＳ Ｐゴシック" panose="020B0600070205080204" pitchFamily="34" charset="-128"/>
              </a:rPr>
              <a:t>Flight Goals</a:t>
            </a:r>
            <a:r>
              <a:rPr lang="en-US" altLang="ja-JP" sz="1650" b="1" dirty="0">
                <a:ea typeface="ＭＳ Ｐゴシック" panose="020B0600070205080204" pitchFamily="34" charset="-128"/>
              </a:rPr>
              <a:t>:</a:t>
            </a:r>
            <a:endParaRPr lang="en-US" altLang="ja-JP" sz="1650" b="1" u="sng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ja-JP" sz="1650" dirty="0">
                <a:ea typeface="ＭＳ Ｐゴシック" panose="020B0600070205080204" pitchFamily="34" charset="-128"/>
              </a:rPr>
              <a:t>&gt;2.5 meters in height</a:t>
            </a:r>
          </a:p>
          <a:p>
            <a:pPr lvl="1" eaLnBrk="1" hangingPunct="1"/>
            <a:r>
              <a:rPr lang="en-US" altLang="ja-JP" sz="1650" dirty="0">
                <a:ea typeface="ＭＳ Ｐゴシック" panose="020B0600070205080204" pitchFamily="34" charset="-128"/>
              </a:rPr>
              <a:t>10 second to 60 second max flight duration</a:t>
            </a:r>
          </a:p>
          <a:p>
            <a:pPr lvl="1" eaLnBrk="1" hangingPunct="1"/>
            <a:r>
              <a:rPr lang="en-US" altLang="ja-JP" sz="1650" dirty="0">
                <a:ea typeface="ＭＳ Ｐゴシック" panose="020B0600070205080204" pitchFamily="34" charset="-128"/>
              </a:rPr>
              <a:t>Stability in roll, pitch, and yaw during hover and translation (+/- 0.5 deg)</a:t>
            </a:r>
          </a:p>
          <a:p>
            <a:pPr lvl="1" eaLnBrk="1" hangingPunct="1"/>
            <a:r>
              <a:rPr lang="en-US" altLang="ja-JP" sz="1650" dirty="0">
                <a:ea typeface="ＭＳ Ｐゴシック" panose="020B0600070205080204" pitchFamily="34" charset="-128"/>
              </a:rPr>
              <a:t>Control over altitude (+/- 0.5 meter)</a:t>
            </a:r>
            <a:endParaRPr lang="en-US" altLang="ja-JP" sz="195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ja-JP" sz="1650" dirty="0">
                <a:ea typeface="ＭＳ Ｐゴシック" panose="020B0600070205080204" pitchFamily="34" charset="-128"/>
              </a:rPr>
              <a:t>Active abort contingencies</a:t>
            </a:r>
          </a:p>
          <a:p>
            <a:pPr lvl="1" eaLnBrk="1" hangingPunct="1"/>
            <a:endParaRPr lang="en-US" altLang="ja-JP" sz="1650" dirty="0">
              <a:ea typeface="ＭＳ Ｐゴシック" panose="020B0600070205080204" pitchFamily="34" charset="-128"/>
            </a:endParaRP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ja-JP" sz="1650" b="1" u="sng" dirty="0">
                <a:ea typeface="ＭＳ Ｐゴシック" panose="020B0600070205080204" pitchFamily="34" charset="-128"/>
              </a:rPr>
              <a:t>Off-Board Goals</a:t>
            </a:r>
            <a:r>
              <a:rPr lang="en-US" altLang="ja-JP" sz="1650" b="1" dirty="0">
                <a:ea typeface="ＭＳ Ｐゴシック" panose="020B0600070205080204" pitchFamily="34" charset="-128"/>
              </a:rPr>
              <a:t>:</a:t>
            </a:r>
            <a:endParaRPr lang="en-US" altLang="ja-JP" sz="1650" b="1" u="sng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en-US" altLang="ja-JP" sz="1650" dirty="0">
                <a:ea typeface="ＭＳ Ｐゴシック" panose="020B0600070205080204" pitchFamily="34" charset="-128"/>
              </a:rPr>
              <a:t>Ground control authority</a:t>
            </a:r>
          </a:p>
          <a:p>
            <a:pPr lvl="1" eaLnBrk="1" hangingPunct="1"/>
            <a:r>
              <a:rPr lang="en-US" altLang="ja-JP" sz="1650" dirty="0">
                <a:ea typeface="ＭＳ Ｐゴシック" panose="020B0600070205080204" pitchFamily="34" charset="-128"/>
              </a:rPr>
              <a:t>Command override authority during flight from Ground</a:t>
            </a:r>
          </a:p>
          <a:p>
            <a:pPr lvl="1" eaLnBrk="1" hangingPunct="1"/>
            <a:r>
              <a:rPr lang="en-US" altLang="ja-JP" sz="1650" dirty="0">
                <a:ea typeface="ＭＳ Ｐゴシック" panose="020B0600070205080204" pitchFamily="34" charset="-128"/>
              </a:rPr>
              <a:t>Turnaround of LEAPFROG flight to flight within 15 minutes</a:t>
            </a:r>
          </a:p>
          <a:p>
            <a:pPr lvl="1" eaLnBrk="1" hangingPunct="1"/>
            <a:r>
              <a:rPr lang="en-US" altLang="ja-JP" sz="1650" dirty="0">
                <a:ea typeface="ＭＳ Ｐゴシック" panose="020B0600070205080204" pitchFamily="34" charset="-128"/>
              </a:rPr>
              <a:t>Analysis of accuracy and efficiency of system components</a:t>
            </a:r>
          </a:p>
          <a:p>
            <a:pPr eaLnBrk="1" hangingPunct="1"/>
            <a:endParaRPr lang="en-US" altLang="ja-JP" sz="225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2980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Common Flight Axes definitions for Code and </a:t>
            </a:r>
            <a:r>
              <a:rPr lang="en-US" altLang="en-US" dirty="0" err="1"/>
              <a:t>hdwe</a:t>
            </a:r>
            <a:r>
              <a:rPr lang="en-US" altLang="en-US" dirty="0"/>
              <a:t> orientation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US" altLang="en-US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06F6E-3825-4FCD-9F90-5787B1A36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09" y="1007330"/>
            <a:ext cx="5154433" cy="38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2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Layout of Hardware (either actual photo or CAD, doesn’t matter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US" altLang="en-US" sz="2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99D81-6CA2-4206-82CA-88AC833E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30" y="1424548"/>
            <a:ext cx="4717111" cy="3537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11D204-7997-45BB-9657-BB426D00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05" y="1442665"/>
            <a:ext cx="4081007" cy="30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19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Define CG/MOI/CE Location/</a:t>
            </a:r>
            <a:r>
              <a:rPr lang="en-US" altLang="en-US" dirty="0" err="1"/>
              <a:t>Effectos</a:t>
            </a:r>
            <a:r>
              <a:rPr lang="en-US" altLang="en-US" dirty="0"/>
              <a:t> </a:t>
            </a:r>
            <a:r>
              <a:rPr lang="en-US" altLang="en-US" dirty="0" err="1"/>
              <a:t>etc</a:t>
            </a:r>
            <a:endParaRPr lang="en-US" altLang="en-US" dirty="0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US" altLang="en-US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062BD-F7AC-456C-AE8D-26E1FD25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12" y="2007208"/>
            <a:ext cx="3429000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C30B2-B2D1-4E53-94F6-E4C910B7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419" y="564542"/>
            <a:ext cx="3469534" cy="2602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37403-8767-475D-B896-7BADEB4EF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3" y="2719597"/>
            <a:ext cx="3303457" cy="247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78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Avionics and Wireless Systems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Identify all the key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B7F0B-0C03-44DA-9842-4E6EDCF8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7" y="1327867"/>
            <a:ext cx="5080798" cy="381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4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Avionics Primary function list (can be pseudo commands, but list of what you need the avionics to do)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9CCC9-4CEA-4F18-BF84-9AD182D4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16" y="1277675"/>
            <a:ext cx="5154433" cy="386582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990CEB-0EBA-4319-BE56-43870BEAE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69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Avionics Timing of functions…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endParaRPr lang="en-US" altLang="en-US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4EABF-8DA4-4E33-ABE1-7E10584A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06112"/>
            <a:ext cx="5249849" cy="393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04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Wireless System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819AF-6544-4045-A6C7-839BF983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2696"/>
            <a:ext cx="5267739" cy="395080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725E4-B95D-4143-B687-F1B312A1D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79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Command and Telemetry List 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614" y="610793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What does the wireless link have to send up and down to the vehicle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D7796-6167-4183-AE2E-34B16A4C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00150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08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Ground Control for Communications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1700" y="586939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What does it have to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31B92-A211-4EB0-8FB9-98A0875A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8952"/>
            <a:ext cx="5432729" cy="40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78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Wireless components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Show transmitter and antenna, validates it will work on larger 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3AEE8-BB57-4E52-A1F6-D59FA2E4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03" y="1295566"/>
            <a:ext cx="5130579" cy="38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1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1744C2D-B12D-439D-A6F6-3EE44FC2E0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237856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Gen II Avionics Requirements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5564D2A-9E8C-46D5-9219-50D116C16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4550" y="863550"/>
            <a:ext cx="8520600" cy="3416400"/>
          </a:xfrm>
        </p:spPr>
        <p:txBody>
          <a:bodyPr/>
          <a:lstStyle/>
          <a:p>
            <a:pPr eaLnBrk="1" hangingPunct="1"/>
            <a:r>
              <a:rPr lang="en-US" altLang="en-US" dirty="0"/>
              <a:t>Hardware Requirements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Sensors for Stabilization, attitude control, and navigation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Processor for multiple GNC algorithm systems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Telemetry system for downlink of real time flight data, and uplink “heartbeat” for safety override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Engine Controller for Jet Engine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Relay Controller for ACS Thrusters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Sufficient Power system for all primary and secondary devices, with sufficient margin for Flight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endParaRPr lang="en-US" altLang="en-US" dirty="0"/>
          </a:p>
          <a:p>
            <a:pPr eaLnBrk="1" hangingPunct="1"/>
            <a:r>
              <a:rPr lang="en-US" altLang="en-US" dirty="0"/>
              <a:t>Software requirements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Ground Operations Mode for startup, checkout, and override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Mission Mode (flight profile insertion, autonomous flight, safety overrides)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/>
              <a:t>Flight Information (health and safety and status of all systems)</a:t>
            </a:r>
          </a:p>
          <a:p>
            <a:pPr lvl="2" eaLnBrk="1" hangingPunct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en-US" dirty="0"/>
              <a:t>		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IMU Characteristics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4350" y="753819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Must show drift, static/dynamic displacement with accel </a:t>
            </a:r>
            <a:r>
              <a:rPr lang="en-US" altLang="en-US" sz="2100" dirty="0" err="1"/>
              <a:t>etc</a:t>
            </a:r>
            <a:endParaRPr lang="en-US" altLang="en-US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744CF-70C6-43C6-9CA3-ABDF39A2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8" y="1289470"/>
            <a:ext cx="3380627" cy="2535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D34C82-1F62-4625-A3FC-3DD5A3CD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659" y="1289470"/>
            <a:ext cx="2770641" cy="2077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1B61D-FC55-46C7-97EF-E701C6E2F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171" y="2772293"/>
            <a:ext cx="2920117" cy="21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68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GNC and Engine Control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Here need to show difference between control algorithm for ACS and TVC (example shown)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D9BB6-20CD-4312-A4E6-78B06C3AC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30" y="1508036"/>
            <a:ext cx="4605793" cy="345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47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ACS Schematic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4A3A18-A393-4D21-865B-0D299CC31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467" y="1152525"/>
            <a:ext cx="4555066" cy="3416300"/>
          </a:xfrm>
        </p:spPr>
      </p:pic>
    </p:spTree>
    <p:extLst>
      <p:ext uri="{BB962C8B-B14F-4D97-AF65-F5344CB8AC3E}">
        <p14:creationId xmlns:p14="http://schemas.microsoft.com/office/powerpoint/2010/main" val="611602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ACS Stability control based on vehicle characteristics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 err="1"/>
              <a:t>tbd</a:t>
            </a:r>
            <a:endParaRPr lang="en-US" altLang="en-US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0A0E-C1DD-40F4-8DB2-9A4CFFB5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777" y="753819"/>
            <a:ext cx="5512242" cy="41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5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ACS Valve Response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2658733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Must validate valve response is fast enough and define it, as that sets up the vehicle characteristic equation in state space to show stability (</a:t>
            </a:r>
            <a:r>
              <a:rPr lang="en-US" altLang="en-US" sz="2100" dirty="0" err="1"/>
              <a:t>ie</a:t>
            </a:r>
            <a:r>
              <a:rPr lang="en-US" altLang="en-US" sz="2100" dirty="0"/>
              <a:t> not bang bang)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7C69EB-EF3A-4770-97EE-149D31F0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774" y="620947"/>
            <a:ext cx="5202141" cy="390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72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ACS Nozzle Sizing info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 err="1"/>
              <a:t>tbd</a:t>
            </a:r>
            <a:endParaRPr lang="en-US" altLang="en-US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19949-3C93-42FF-A719-6F210A980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88" y="1344019"/>
            <a:ext cx="4281777" cy="3211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B4F5B-671C-4D12-88B5-28CC7C6B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2" y="1344019"/>
            <a:ext cx="4281778" cy="32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69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ACS Thrust Measurement setup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This is old one, you have one in the lab, show that, and show results.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A4483-5FF9-4A6B-BE7E-DC46A171C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943" y="1313456"/>
            <a:ext cx="5106725" cy="38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8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ACS Air Bearing Test Objectives to validate its function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 err="1"/>
              <a:t>tbd</a:t>
            </a:r>
            <a:endParaRPr lang="en-US" altLang="en-US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1C12D-40C7-41EE-BF25-CF8BB0DE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281" y="726820"/>
            <a:ext cx="5647414" cy="423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47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TVC Schematic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83BF9-9B23-4368-82AB-12F58C0E3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simple diagram of how the Engine and actuators etc.  Same as ACS layout, but focused on gimbal system to engine</a:t>
            </a:r>
          </a:p>
        </p:txBody>
      </p:sp>
    </p:spTree>
    <p:extLst>
      <p:ext uri="{BB962C8B-B14F-4D97-AF65-F5344CB8AC3E}">
        <p14:creationId xmlns:p14="http://schemas.microsoft.com/office/powerpoint/2010/main" val="1164129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Describe engine Characteristics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 err="1"/>
              <a:t>tbd</a:t>
            </a:r>
            <a:endParaRPr lang="en-US" altLang="en-US" sz="2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A31A3-104F-491F-A07A-11CB742B2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340" y="1564949"/>
            <a:ext cx="4249972" cy="3187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62C617-E007-4DFF-8D61-FB10AC9C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65925"/>
            <a:ext cx="3982004" cy="29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2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668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GNC Requirements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1700" y="860975"/>
            <a:ext cx="8520600" cy="375528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Establish two methods to support Stabilization and Translation for LEAPFROG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en-US" sz="1800" dirty="0"/>
              <a:t>Primary Stabilization through Cold Gas Thrusters as Attitude Control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altLang="en-US" sz="1800" dirty="0"/>
              <a:t>Primary Translation using Thrust Vector Control (TVC) with a gimbaled Jet Engine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300" dirty="0"/>
              <a:t>Each operates independent of the other, but each can provide for some level of stability in emergencies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sz="2300" dirty="0"/>
              <a:t>For the Simulation and Flight Challenge, competitors will only program inputs to the TVC and Engine system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n-US" sz="1900" dirty="0"/>
              <a:t>The ACS system is independent and meant to be failsafe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Describe gimbal system characteristics, response from actuators </a:t>
            </a:r>
            <a:r>
              <a:rPr lang="en-US" altLang="en-US" dirty="0" err="1"/>
              <a:t>etc</a:t>
            </a:r>
            <a:r>
              <a:rPr lang="en-US" altLang="en-US" dirty="0"/>
              <a:t> etc.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 err="1"/>
              <a:t>tbd</a:t>
            </a:r>
            <a:endParaRPr lang="en-US" altLang="en-US" sz="2100" dirty="0"/>
          </a:p>
        </p:txBody>
      </p:sp>
    </p:spTree>
    <p:extLst>
      <p:ext uri="{BB962C8B-B14F-4D97-AF65-F5344CB8AC3E}">
        <p14:creationId xmlns:p14="http://schemas.microsoft.com/office/powerpoint/2010/main" val="3978609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TVC Translation Motion Plans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2141898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This was old LEAP, show yours using TVC </a:t>
            </a:r>
            <a:r>
              <a:rPr lang="en-US" altLang="en-US" sz="2100" dirty="0" err="1"/>
              <a:t>etc</a:t>
            </a:r>
            <a:endParaRPr lang="en-US" altLang="en-US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23C3AF-4AF2-48F0-B32F-D91B3EE59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043" y="809575"/>
            <a:ext cx="5353216" cy="4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71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TVC Control and Navigation 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2841613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Show lateral displacement motion plan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Show altitude control plan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E4904-96E8-4AEA-8B80-2ABA9F3E0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03" y="753819"/>
            <a:ext cx="5138530" cy="38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78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ACS Schematic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EAB011-1259-4D10-87AA-B8A2A89C5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467" y="1152525"/>
            <a:ext cx="4555066" cy="3416300"/>
          </a:xfrm>
        </p:spPr>
      </p:pic>
    </p:spTree>
    <p:extLst>
      <p:ext uri="{BB962C8B-B14F-4D97-AF65-F5344CB8AC3E}">
        <p14:creationId xmlns:p14="http://schemas.microsoft.com/office/powerpoint/2010/main" val="2208025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Software Discussion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Safety and Abort Plans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Validation Tests planned for Software functions (nominal and abort)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Ground Control Code Plan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Flight Operations Scheduler</a:t>
            </a:r>
          </a:p>
        </p:txBody>
      </p:sp>
    </p:spTree>
    <p:extLst>
      <p:ext uri="{BB962C8B-B14F-4D97-AF65-F5344CB8AC3E}">
        <p14:creationId xmlns:p14="http://schemas.microsoft.com/office/powerpoint/2010/main" val="4288919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700" y="181119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Software Details- Safety and Abort Clauses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1688" y="809575"/>
            <a:ext cx="8520600" cy="34164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Safety and Abort Clauses</a:t>
            </a:r>
          </a:p>
          <a:p>
            <a:pPr lvl="1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2100" dirty="0"/>
              <a:t>Three classes of Abort Commands</a:t>
            </a:r>
          </a:p>
          <a:p>
            <a:pPr lvl="2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800" dirty="0"/>
              <a:t>Subsystem Test Terminate</a:t>
            </a:r>
          </a:p>
          <a:p>
            <a:pPr lvl="3" ea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altLang="en-US" sz="1800" dirty="0"/>
              <a:t>	To abort an individual subsystem preflight test. The test is aborted as soon as possible (based on preservation of system).</a:t>
            </a:r>
          </a:p>
          <a:p>
            <a:pPr lvl="2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800" dirty="0"/>
              <a:t>Mission Abort Command</a:t>
            </a:r>
          </a:p>
          <a:p>
            <a:pPr lvl="3" ea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altLang="en-US" sz="1800" dirty="0"/>
              <a:t>	In this class, a vehicle can be either sent an Abort Command from Ground, or the GNC can decide that it needs to Abort.</a:t>
            </a:r>
          </a:p>
          <a:p>
            <a:pPr lvl="3" ea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altLang="en-US" sz="1800" dirty="0"/>
              <a:t>	The vehicle aborts the normal profile navigation, the attitude is fixed to normal, and the engine goes to </a:t>
            </a:r>
            <a:r>
              <a:rPr lang="en-US" altLang="en-US" sz="1800" dirty="0" err="1"/>
              <a:t>AbortRPM</a:t>
            </a:r>
            <a:r>
              <a:rPr lang="en-US" altLang="en-US" sz="1800" dirty="0"/>
              <a:t>.</a:t>
            </a:r>
          </a:p>
          <a:p>
            <a:pPr lvl="2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en-US" sz="1800" dirty="0"/>
              <a:t>Mission Emergency Abort</a:t>
            </a:r>
          </a:p>
          <a:p>
            <a:pPr lvl="3" eaLnBrk="1" hangingPunct="1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altLang="en-US" sz="1800" dirty="0"/>
              <a:t>	In this mode all operations are suspended immediately, including shut down of all Thrusters and emergency shutdown of the Jet Engine.</a:t>
            </a:r>
          </a:p>
        </p:txBody>
      </p:sp>
    </p:spTree>
    <p:extLst>
      <p:ext uri="{BB962C8B-B14F-4D97-AF65-F5344CB8AC3E}">
        <p14:creationId xmlns:p14="http://schemas.microsoft.com/office/powerpoint/2010/main" val="12814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>
            <a:extLst>
              <a:ext uri="{FF2B5EF4-FFF2-40B4-BE49-F238E27FC236}">
                <a16:creationId xmlns:a16="http://schemas.microsoft.com/office/drawing/2014/main" id="{F3401E9C-59B3-4BDB-B606-C7EA33B337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8831" y="0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ja-JP" dirty="0">
                <a:ea typeface="ＭＳ Ｐゴシック" panose="020B0600070205080204" pitchFamily="34" charset="-128"/>
              </a:rPr>
              <a:t>Initial Test Validation Matrix for Software and Avionics Control</a:t>
            </a:r>
          </a:p>
        </p:txBody>
      </p:sp>
      <p:graphicFrame>
        <p:nvGraphicFramePr>
          <p:cNvPr id="2050" name="Object 4">
            <a:extLst>
              <a:ext uri="{FF2B5EF4-FFF2-40B4-BE49-F238E27FC236}">
                <a16:creationId xmlns:a16="http://schemas.microsoft.com/office/drawing/2014/main" id="{3A1265AF-3F68-4BEA-A95F-2CE814CD01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3569" y="1088232"/>
          <a:ext cx="4995863" cy="3342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4" imgW="6638976" imgH="4390957" progId="Excel.Sheet.8">
                  <p:embed/>
                </p:oleObj>
              </mc:Choice>
              <mc:Fallback>
                <p:oleObj name="Worksheet" r:id="rId4" imgW="6638976" imgH="4390957" progId="Excel.Sheet.8">
                  <p:embed/>
                  <p:pic>
                    <p:nvPicPr>
                      <p:cNvPr id="2050" name="Object 4">
                        <a:extLst>
                          <a:ext uri="{FF2B5EF4-FFF2-40B4-BE49-F238E27FC236}">
                            <a16:creationId xmlns:a16="http://schemas.microsoft.com/office/drawing/2014/main" id="{3A1265AF-3F68-4BEA-A95F-2CE814CD01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3569" y="1088232"/>
                        <a:ext cx="4995863" cy="33420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7618A63-7FB9-4140-BE3B-35691AD618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107" y="-82728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Software Architecture Pseudo-Code Diagram</a:t>
            </a:r>
          </a:p>
        </p:txBody>
      </p:sp>
      <p:pic>
        <p:nvPicPr>
          <p:cNvPr id="6" name="Picture 2" descr="SW_FlowChart_Avionics_Main">
            <a:extLst>
              <a:ext uri="{FF2B5EF4-FFF2-40B4-BE49-F238E27FC236}">
                <a16:creationId xmlns:a16="http://schemas.microsoft.com/office/drawing/2014/main" id="{635D18EC-4165-4928-92DA-FC7B5C5D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87" y="489972"/>
            <a:ext cx="4287992" cy="45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7618A63-7FB9-4140-BE3B-35691AD618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201" y="-23360"/>
            <a:ext cx="6573685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Software Architecture (cont.)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A8FE1CB-7683-4E0C-BF23-65DBF1ED3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0" name="Picture 10" descr="SW_FlowChart_Avionics2">
            <a:extLst>
              <a:ext uri="{FF2B5EF4-FFF2-40B4-BE49-F238E27FC236}">
                <a16:creationId xmlns:a16="http://schemas.microsoft.com/office/drawing/2014/main" id="{ECC2C574-F017-4340-B0D8-EAA05F32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479" y="407194"/>
            <a:ext cx="1493044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SW_FlowChart_Avionics1">
            <a:extLst>
              <a:ext uri="{FF2B5EF4-FFF2-40B4-BE49-F238E27FC236}">
                <a16:creationId xmlns:a16="http://schemas.microsoft.com/office/drawing/2014/main" id="{0B7DAB30-4716-44C9-8D95-B2B579A9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1" y="838192"/>
            <a:ext cx="2313534" cy="414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8">
            <a:extLst>
              <a:ext uri="{FF2B5EF4-FFF2-40B4-BE49-F238E27FC236}">
                <a16:creationId xmlns:a16="http://schemas.microsoft.com/office/drawing/2014/main" id="{221E1374-9EBF-48B1-AE4A-D356575B20D8}"/>
              </a:ext>
            </a:extLst>
          </p:cNvPr>
          <p:cNvGrpSpPr>
            <a:grpSpLocks/>
          </p:cNvGrpSpPr>
          <p:nvPr/>
        </p:nvGrpSpPr>
        <p:grpSpPr bwMode="auto">
          <a:xfrm>
            <a:off x="6929803" y="464790"/>
            <a:ext cx="2937272" cy="4104085"/>
            <a:chOff x="1591" y="1105"/>
            <a:chExt cx="6166" cy="8617"/>
          </a:xfrm>
        </p:grpSpPr>
        <p:sp>
          <p:nvSpPr>
            <p:cNvPr id="10248" name="AutoShape 29">
              <a:extLst>
                <a:ext uri="{FF2B5EF4-FFF2-40B4-BE49-F238E27FC236}">
                  <a16:creationId xmlns:a16="http://schemas.microsoft.com/office/drawing/2014/main" id="{CA514D8C-8869-4827-A742-A823DA02C7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" y="1105"/>
              <a:ext cx="2562" cy="435"/>
            </a:xfrm>
            <a:prstGeom prst="flowChartAlternateProcess">
              <a:avLst/>
            </a:prstGeom>
            <a:solidFill>
              <a:srgbClr val="DBE5F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750"/>
                </a:spcAft>
              </a:pPr>
              <a:r>
                <a:rPr lang="en-US" altLang="en-US" sz="825">
                  <a:latin typeface="Calibri" panose="020F0502020204030204" pitchFamily="34" charset="0"/>
                </a:rPr>
                <a:t>Mission Code</a:t>
              </a:r>
              <a:endParaRPr lang="en-US" altLang="en-US" sz="1050"/>
            </a:p>
          </p:txBody>
        </p:sp>
        <p:sp>
          <p:nvSpPr>
            <p:cNvPr id="10249" name="AutoShape 30">
              <a:extLst>
                <a:ext uri="{FF2B5EF4-FFF2-40B4-BE49-F238E27FC236}">
                  <a16:creationId xmlns:a16="http://schemas.microsoft.com/office/drawing/2014/main" id="{3FD57D5E-207C-4E9D-AD04-6CC0DF372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1556"/>
              <a:ext cx="143" cy="335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/>
            </a:p>
          </p:txBody>
        </p:sp>
        <p:sp>
          <p:nvSpPr>
            <p:cNvPr id="10250" name="Rectangle 31">
              <a:extLst>
                <a:ext uri="{FF2B5EF4-FFF2-40B4-BE49-F238E27FC236}">
                  <a16:creationId xmlns:a16="http://schemas.microsoft.com/office/drawing/2014/main" id="{E6C81434-6C4E-4DB2-98C6-95EBCD34A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" y="1889"/>
              <a:ext cx="2679" cy="486"/>
            </a:xfrm>
            <a:prstGeom prst="rect">
              <a:avLst/>
            </a:prstGeom>
            <a:solidFill>
              <a:srgbClr val="DBE5F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750"/>
                </a:spcAft>
              </a:pPr>
              <a:r>
                <a:rPr lang="en-US" altLang="en-US" sz="825">
                  <a:latin typeface="Calibri" panose="020F0502020204030204" pitchFamily="34" charset="0"/>
                </a:rPr>
                <a:t>Initialize GNC variables</a:t>
              </a:r>
              <a:endParaRPr lang="en-US" altLang="en-US" sz="1050"/>
            </a:p>
          </p:txBody>
        </p:sp>
        <p:sp>
          <p:nvSpPr>
            <p:cNvPr id="10251" name="AutoShape 32">
              <a:extLst>
                <a:ext uri="{FF2B5EF4-FFF2-40B4-BE49-F238E27FC236}">
                  <a16:creationId xmlns:a16="http://schemas.microsoft.com/office/drawing/2014/main" id="{D6B9F307-F60E-4CBD-8A22-DC0C351DA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2372"/>
              <a:ext cx="143" cy="335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/>
            </a:p>
          </p:txBody>
        </p:sp>
        <p:sp>
          <p:nvSpPr>
            <p:cNvPr id="10252" name="Rectangle 33">
              <a:extLst>
                <a:ext uri="{FF2B5EF4-FFF2-40B4-BE49-F238E27FC236}">
                  <a16:creationId xmlns:a16="http://schemas.microsoft.com/office/drawing/2014/main" id="{B9D749A6-483B-4F19-991E-CB7200E5F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" y="2724"/>
              <a:ext cx="2679" cy="1373"/>
            </a:xfrm>
            <a:prstGeom prst="rect">
              <a:avLst/>
            </a:prstGeom>
            <a:solidFill>
              <a:srgbClr val="DBE5F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750"/>
                </a:spcAft>
              </a:pPr>
              <a:r>
                <a:rPr lang="en-US" altLang="en-US" sz="825">
                  <a:latin typeface="Calibri" panose="020F0502020204030204" pitchFamily="34" charset="0"/>
                </a:rPr>
                <a:t>Initialize Avionics Variables</a:t>
              </a:r>
            </a:p>
            <a:p>
              <a:pPr algn="ctr" eaLnBrk="1" hangingPunct="1">
                <a:spcAft>
                  <a:spcPts val="750"/>
                </a:spcAft>
              </a:pPr>
              <a:r>
                <a:rPr lang="en-US" altLang="en-US" sz="825">
                  <a:latin typeface="Calibri" panose="020F0502020204030204" pitchFamily="34" charset="0"/>
                </a:rPr>
                <a:t>Enable Timer Interrupts</a:t>
              </a:r>
              <a:endParaRPr lang="en-US" altLang="en-US" sz="1050"/>
            </a:p>
          </p:txBody>
        </p:sp>
        <p:cxnSp>
          <p:nvCxnSpPr>
            <p:cNvPr id="10253" name="AutoShape 34">
              <a:extLst>
                <a:ext uri="{FF2B5EF4-FFF2-40B4-BE49-F238E27FC236}">
                  <a16:creationId xmlns:a16="http://schemas.microsoft.com/office/drawing/2014/main" id="{1AADCF79-D08F-45EA-8EB0-E17C615D42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591" y="3499"/>
              <a:ext cx="2679" cy="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4" name="Rectangle 35">
              <a:extLst>
                <a:ext uri="{FF2B5EF4-FFF2-40B4-BE49-F238E27FC236}">
                  <a16:creationId xmlns:a16="http://schemas.microsoft.com/office/drawing/2014/main" id="{2155B929-4CF4-431F-9B64-315528483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" y="4430"/>
              <a:ext cx="2679" cy="486"/>
            </a:xfrm>
            <a:prstGeom prst="rect">
              <a:avLst/>
            </a:prstGeom>
            <a:solidFill>
              <a:srgbClr val="DBE5F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750"/>
                </a:spcAft>
              </a:pPr>
              <a:r>
                <a:rPr lang="en-US" altLang="en-US" sz="825">
                  <a:latin typeface="Calibri" panose="020F0502020204030204" pitchFamily="34" charset="0"/>
                </a:rPr>
                <a:t>Read Sensors</a:t>
              </a:r>
              <a:endParaRPr lang="en-US" altLang="en-US" sz="1050"/>
            </a:p>
          </p:txBody>
        </p:sp>
        <p:sp>
          <p:nvSpPr>
            <p:cNvPr id="10255" name="AutoShape 36">
              <a:extLst>
                <a:ext uri="{FF2B5EF4-FFF2-40B4-BE49-F238E27FC236}">
                  <a16:creationId xmlns:a16="http://schemas.microsoft.com/office/drawing/2014/main" id="{D91F9FE8-BE94-4E31-8C80-E73B9BD95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4101"/>
              <a:ext cx="143" cy="335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/>
            </a:p>
          </p:txBody>
        </p:sp>
        <p:sp>
          <p:nvSpPr>
            <p:cNvPr id="10256" name="Rectangle 37">
              <a:extLst>
                <a:ext uri="{FF2B5EF4-FFF2-40B4-BE49-F238E27FC236}">
                  <a16:creationId xmlns:a16="http://schemas.microsoft.com/office/drawing/2014/main" id="{5F4DC2A8-52BB-45A9-91E7-72198E88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" y="5254"/>
              <a:ext cx="2679" cy="486"/>
            </a:xfrm>
            <a:prstGeom prst="rect">
              <a:avLst/>
            </a:prstGeom>
            <a:solidFill>
              <a:srgbClr val="DBE5F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750"/>
                </a:spcAft>
              </a:pPr>
              <a:r>
                <a:rPr lang="en-US" altLang="en-US" sz="825">
                  <a:latin typeface="Calibri" panose="020F0502020204030204" pitchFamily="34" charset="0"/>
                </a:rPr>
                <a:t>Convert Sensor Values</a:t>
              </a:r>
              <a:endParaRPr lang="en-US" altLang="en-US" sz="1050"/>
            </a:p>
          </p:txBody>
        </p:sp>
        <p:sp>
          <p:nvSpPr>
            <p:cNvPr id="10257" name="Rectangle 38">
              <a:extLst>
                <a:ext uri="{FF2B5EF4-FFF2-40B4-BE49-F238E27FC236}">
                  <a16:creationId xmlns:a16="http://schemas.microsoft.com/office/drawing/2014/main" id="{43FB455B-5141-417D-85A6-649122452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" y="6080"/>
              <a:ext cx="2679" cy="486"/>
            </a:xfrm>
            <a:prstGeom prst="rect">
              <a:avLst/>
            </a:prstGeom>
            <a:solidFill>
              <a:srgbClr val="DBE5F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750"/>
                </a:spcAft>
              </a:pPr>
              <a:r>
                <a:rPr lang="en-US" altLang="en-US" sz="825">
                  <a:latin typeface="Calibri" panose="020F0502020204030204" pitchFamily="34" charset="0"/>
                </a:rPr>
                <a:t>In_Flight = GNC_Luna()</a:t>
              </a:r>
              <a:endParaRPr lang="en-US" altLang="en-US" sz="1050"/>
            </a:p>
          </p:txBody>
        </p:sp>
        <p:sp>
          <p:nvSpPr>
            <p:cNvPr id="10258" name="Rectangle 39">
              <a:extLst>
                <a:ext uri="{FF2B5EF4-FFF2-40B4-BE49-F238E27FC236}">
                  <a16:creationId xmlns:a16="http://schemas.microsoft.com/office/drawing/2014/main" id="{2E4CA586-099E-44DE-AF6F-1269BED6A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" y="8411"/>
              <a:ext cx="2679" cy="486"/>
            </a:xfrm>
            <a:prstGeom prst="rect">
              <a:avLst/>
            </a:prstGeom>
            <a:solidFill>
              <a:srgbClr val="DBE5F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750"/>
                </a:spcAft>
              </a:pPr>
              <a:r>
                <a:rPr lang="en-US" altLang="en-US" sz="825">
                  <a:latin typeface="Calibri" panose="020F0502020204030204" pitchFamily="34" charset="0"/>
                </a:rPr>
                <a:t>Jet_Send</a:t>
              </a:r>
              <a:endParaRPr lang="en-US" altLang="en-US" sz="1050"/>
            </a:p>
          </p:txBody>
        </p:sp>
        <p:sp>
          <p:nvSpPr>
            <p:cNvPr id="10259" name="Rectangle 40">
              <a:extLst>
                <a:ext uri="{FF2B5EF4-FFF2-40B4-BE49-F238E27FC236}">
                  <a16:creationId xmlns:a16="http://schemas.microsoft.com/office/drawing/2014/main" id="{AE5D07FC-4F8A-4A11-9E5D-E85597B52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" y="9236"/>
              <a:ext cx="2679" cy="486"/>
            </a:xfrm>
            <a:prstGeom prst="rect">
              <a:avLst/>
            </a:prstGeom>
            <a:solidFill>
              <a:srgbClr val="DBE5F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750"/>
                </a:spcAft>
              </a:pPr>
              <a:r>
                <a:rPr lang="en-US" altLang="en-US" sz="825">
                  <a:latin typeface="Calibri" panose="020F0502020204030204" pitchFamily="34" charset="0"/>
                </a:rPr>
                <a:t>ACS_Send</a:t>
              </a:r>
              <a:endParaRPr lang="en-US" altLang="en-US" sz="1050"/>
            </a:p>
          </p:txBody>
        </p:sp>
        <p:sp>
          <p:nvSpPr>
            <p:cNvPr id="10260" name="AutoShape 41">
              <a:extLst>
                <a:ext uri="{FF2B5EF4-FFF2-40B4-BE49-F238E27FC236}">
                  <a16:creationId xmlns:a16="http://schemas.microsoft.com/office/drawing/2014/main" id="{40FAD8AE-818A-4D33-91E2-FDA04AAEF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" y="6925"/>
              <a:ext cx="1871" cy="1172"/>
            </a:xfrm>
            <a:prstGeom prst="flowChartDecision">
              <a:avLst/>
            </a:prstGeom>
            <a:solidFill>
              <a:srgbClr val="DBE5F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750"/>
                </a:spcAft>
              </a:pPr>
              <a:r>
                <a:rPr lang="en-US" altLang="en-US" sz="675">
                  <a:latin typeface="Calibri" panose="020F0502020204030204" pitchFamily="34" charset="0"/>
                </a:rPr>
                <a:t>Check In_Flight</a:t>
              </a:r>
              <a:endParaRPr lang="en-US" altLang="en-US" sz="1050"/>
            </a:p>
          </p:txBody>
        </p:sp>
        <p:sp>
          <p:nvSpPr>
            <p:cNvPr id="10261" name="AutoShape 42">
              <a:extLst>
                <a:ext uri="{FF2B5EF4-FFF2-40B4-BE49-F238E27FC236}">
                  <a16:creationId xmlns:a16="http://schemas.microsoft.com/office/drawing/2014/main" id="{4AA29F56-7096-4154-BC9D-05E24D03C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" y="7769"/>
              <a:ext cx="2404" cy="419"/>
            </a:xfrm>
            <a:prstGeom prst="flowChartProcess">
              <a:avLst/>
            </a:prstGeom>
            <a:solidFill>
              <a:srgbClr val="DBE5F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750"/>
                </a:spcAft>
              </a:pPr>
              <a:r>
                <a:rPr lang="en-US" altLang="en-US" sz="750">
                  <a:latin typeface="Calibri" panose="020F0502020204030204" pitchFamily="34" charset="0"/>
                </a:rPr>
                <a:t>Disable Timer Interrupts</a:t>
              </a:r>
              <a:endParaRPr lang="en-US" altLang="en-US" sz="1050"/>
            </a:p>
          </p:txBody>
        </p:sp>
        <p:sp>
          <p:nvSpPr>
            <p:cNvPr id="10262" name="AutoShape 43">
              <a:extLst>
                <a:ext uri="{FF2B5EF4-FFF2-40B4-BE49-F238E27FC236}">
                  <a16:creationId xmlns:a16="http://schemas.microsoft.com/office/drawing/2014/main" id="{7466D2DE-E453-4407-902A-84C61ADDD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3" y="8516"/>
              <a:ext cx="2884" cy="720"/>
            </a:xfrm>
            <a:prstGeom prst="flowChartTerminator">
              <a:avLst/>
            </a:prstGeom>
            <a:solidFill>
              <a:srgbClr val="DBE5F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ts val="750"/>
                </a:spcAft>
              </a:pPr>
              <a:r>
                <a:rPr lang="en-US" altLang="en-US" sz="825">
                  <a:latin typeface="Calibri" panose="020F0502020204030204" pitchFamily="34" charset="0"/>
                </a:rPr>
                <a:t>RETURN TO MAIN MENU</a:t>
              </a:r>
              <a:endParaRPr lang="en-US" altLang="en-US" sz="1050"/>
            </a:p>
          </p:txBody>
        </p:sp>
        <p:sp>
          <p:nvSpPr>
            <p:cNvPr id="10263" name="AutoShape 44">
              <a:extLst>
                <a:ext uri="{FF2B5EF4-FFF2-40B4-BE49-F238E27FC236}">
                  <a16:creationId xmlns:a16="http://schemas.microsoft.com/office/drawing/2014/main" id="{82067C37-9ACC-46FB-A2F2-306714E6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4919"/>
              <a:ext cx="143" cy="335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/>
            </a:p>
          </p:txBody>
        </p:sp>
        <p:sp>
          <p:nvSpPr>
            <p:cNvPr id="10264" name="AutoShape 45">
              <a:extLst>
                <a:ext uri="{FF2B5EF4-FFF2-40B4-BE49-F238E27FC236}">
                  <a16:creationId xmlns:a16="http://schemas.microsoft.com/office/drawing/2014/main" id="{33159CBB-AC18-4CE2-AA89-326BF863E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5747"/>
              <a:ext cx="143" cy="335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/>
            </a:p>
          </p:txBody>
        </p:sp>
        <p:sp>
          <p:nvSpPr>
            <p:cNvPr id="10265" name="AutoShape 46">
              <a:extLst>
                <a:ext uri="{FF2B5EF4-FFF2-40B4-BE49-F238E27FC236}">
                  <a16:creationId xmlns:a16="http://schemas.microsoft.com/office/drawing/2014/main" id="{8CBDFD20-769A-4F3E-9362-7EBE7213A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6590"/>
              <a:ext cx="143" cy="335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/>
            </a:p>
          </p:txBody>
        </p:sp>
        <p:sp>
          <p:nvSpPr>
            <p:cNvPr id="10266" name="AutoShape 47">
              <a:extLst>
                <a:ext uri="{FF2B5EF4-FFF2-40B4-BE49-F238E27FC236}">
                  <a16:creationId xmlns:a16="http://schemas.microsoft.com/office/drawing/2014/main" id="{69D5A2B7-3700-4DF0-8952-2F5BA85E8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8080"/>
              <a:ext cx="143" cy="335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/>
            </a:p>
          </p:txBody>
        </p:sp>
        <p:sp>
          <p:nvSpPr>
            <p:cNvPr id="10267" name="AutoShape 48">
              <a:extLst>
                <a:ext uri="{FF2B5EF4-FFF2-40B4-BE49-F238E27FC236}">
                  <a16:creationId xmlns:a16="http://schemas.microsoft.com/office/drawing/2014/main" id="{80D9FA38-4236-4E9F-9330-C90339B86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8904"/>
              <a:ext cx="143" cy="335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/>
            </a:p>
          </p:txBody>
        </p:sp>
        <p:sp>
          <p:nvSpPr>
            <p:cNvPr id="10268" name="AutoShape 49">
              <a:extLst>
                <a:ext uri="{FF2B5EF4-FFF2-40B4-BE49-F238E27FC236}">
                  <a16:creationId xmlns:a16="http://schemas.microsoft.com/office/drawing/2014/main" id="{B7C40A65-5478-4E89-A43D-D8F9DD417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5" y="8188"/>
              <a:ext cx="143" cy="335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/>
            </a:p>
          </p:txBody>
        </p:sp>
        <p:sp>
          <p:nvSpPr>
            <p:cNvPr id="10269" name="AutoShape 50">
              <a:extLst>
                <a:ext uri="{FF2B5EF4-FFF2-40B4-BE49-F238E27FC236}">
                  <a16:creationId xmlns:a16="http://schemas.microsoft.com/office/drawing/2014/main" id="{55E366A1-3412-4522-B5EF-9C742C516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5" y="7466"/>
              <a:ext cx="143" cy="335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 sz="1050"/>
            </a:p>
          </p:txBody>
        </p:sp>
        <p:cxnSp>
          <p:nvCxnSpPr>
            <p:cNvPr id="10270" name="AutoShape 51">
              <a:extLst>
                <a:ext uri="{FF2B5EF4-FFF2-40B4-BE49-F238E27FC236}">
                  <a16:creationId xmlns:a16="http://schemas.microsoft.com/office/drawing/2014/main" id="{7EFDD9F2-7F83-491B-ADBE-30A7454846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3" y="7483"/>
              <a:ext cx="257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653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B745C303-0BE7-4FED-9DD2-EC40320C2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967" y="57150"/>
            <a:ext cx="734377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altLang="en-US" sz="3300" kern="1200" dirty="0">
                <a:ea typeface="MS Gothic" panose="020B0609070205080204" pitchFamily="49" charset="-128"/>
              </a:rPr>
              <a:t>Ground Command Abort Sequences</a:t>
            </a:r>
          </a:p>
        </p:txBody>
      </p:sp>
      <p:graphicFrame>
        <p:nvGraphicFramePr>
          <p:cNvPr id="30722" name="Group 2">
            <a:extLst>
              <a:ext uri="{FF2B5EF4-FFF2-40B4-BE49-F238E27FC236}">
                <a16:creationId xmlns:a16="http://schemas.microsoft.com/office/drawing/2014/main" id="{7CA433DC-0D1B-48A4-BD1F-A893C2CD3CEB}"/>
              </a:ext>
            </a:extLst>
          </p:cNvPr>
          <p:cNvGraphicFramePr>
            <a:graphicFrameLocks noGrp="1"/>
          </p:cNvGraphicFramePr>
          <p:nvPr/>
        </p:nvGraphicFramePr>
        <p:xfrm>
          <a:off x="1257300" y="914400"/>
          <a:ext cx="6573442" cy="4507755"/>
        </p:xfrm>
        <a:graphic>
          <a:graphicData uri="http://schemas.openxmlformats.org/drawingml/2006/table">
            <a:tbl>
              <a:tblPr/>
              <a:tblGrid>
                <a:gridCol w="1578769">
                  <a:extLst>
                    <a:ext uri="{9D8B030D-6E8A-4147-A177-3AD203B41FA5}">
                      <a16:colId xmlns:a16="http://schemas.microsoft.com/office/drawing/2014/main" val="350742646"/>
                    </a:ext>
                  </a:extLst>
                </a:gridCol>
                <a:gridCol w="1108472">
                  <a:extLst>
                    <a:ext uri="{9D8B030D-6E8A-4147-A177-3AD203B41FA5}">
                      <a16:colId xmlns:a16="http://schemas.microsoft.com/office/drawing/2014/main" val="2026300231"/>
                    </a:ext>
                  </a:extLst>
                </a:gridCol>
                <a:gridCol w="1750219">
                  <a:extLst>
                    <a:ext uri="{9D8B030D-6E8A-4147-A177-3AD203B41FA5}">
                      <a16:colId xmlns:a16="http://schemas.microsoft.com/office/drawing/2014/main" val="2592000593"/>
                    </a:ext>
                  </a:extLst>
                </a:gridCol>
                <a:gridCol w="1460897">
                  <a:extLst>
                    <a:ext uri="{9D8B030D-6E8A-4147-A177-3AD203B41FA5}">
                      <a16:colId xmlns:a16="http://schemas.microsoft.com/office/drawing/2014/main" val="385962560"/>
                    </a:ext>
                  </a:extLst>
                </a:gridCol>
                <a:gridCol w="675085">
                  <a:extLst>
                    <a:ext uri="{9D8B030D-6E8A-4147-A177-3AD203B41FA5}">
                      <a16:colId xmlns:a16="http://schemas.microsoft.com/office/drawing/2014/main" val="837224145"/>
                    </a:ext>
                  </a:extLst>
                </a:gridCol>
              </a:tblGrid>
              <a:tr h="62179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Command/Auto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Command Pressed/Reason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Effect on Engine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Effect on controller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Effect on ACS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582772"/>
                  </a:ext>
                </a:extLst>
              </a:tr>
              <a:tr h="46077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Emergency shutdown/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D/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Full shut off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Shutoff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30131"/>
                  </a:ext>
                </a:extLst>
              </a:tr>
              <a:tr h="386954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 Engine Idle/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C/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Idle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Off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83945"/>
                  </a:ext>
                </a:extLst>
              </a:tr>
              <a:tr h="62179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Z toggle/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Z/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 change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Z controller removed, no effect on GNC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Stays On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410814"/>
                  </a:ext>
                </a:extLst>
              </a:tr>
              <a:tr h="736997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Flight Abort/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A/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RPM fixed to value corresponding to thrust just below weight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Z-off, GNC is on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ACS is on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676766"/>
                  </a:ext>
                </a:extLst>
              </a:tr>
              <a:tr h="62179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/D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Angle exceeded&gt; +/-15degree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Full shut off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Shutoff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652110"/>
                  </a:ext>
                </a:extLst>
              </a:tr>
              <a:tr h="282179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/A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Altitude &gt; 6 m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RPM fixed to value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Z-off, GNC is on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Acs is on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953662"/>
                  </a:ext>
                </a:extLst>
              </a:tr>
              <a:tr h="621792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/D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Flight time exceeded&gt; t secs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Full shut off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Shutoff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682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831" y="1925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Software Requirements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TBD</a:t>
            </a:r>
            <a:endParaRPr lang="en-US" altLang="en-US" sz="1350" dirty="0"/>
          </a:p>
        </p:txBody>
      </p:sp>
    </p:spTree>
    <p:extLst>
      <p:ext uri="{BB962C8B-B14F-4D97-AF65-F5344CB8AC3E}">
        <p14:creationId xmlns:p14="http://schemas.microsoft.com/office/powerpoint/2010/main" val="986945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025EE218-ED6D-4ED1-B123-8A5B11EF8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0"/>
            <a:ext cx="61722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defTabSz="3429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altLang="en-US" sz="3300" kern="1200">
                <a:ea typeface="MS Gothic" panose="020B0609070205080204" pitchFamily="49" charset="-128"/>
              </a:rPr>
              <a:t>Fault Probabilities and Scenarios</a:t>
            </a:r>
          </a:p>
        </p:txBody>
      </p:sp>
      <p:graphicFrame>
        <p:nvGraphicFramePr>
          <p:cNvPr id="31746" name="Group 2">
            <a:extLst>
              <a:ext uri="{FF2B5EF4-FFF2-40B4-BE49-F238E27FC236}">
                <a16:creationId xmlns:a16="http://schemas.microsoft.com/office/drawing/2014/main" id="{3130BB12-B62A-47C2-A468-7CB24CCE4FB3}"/>
              </a:ext>
            </a:extLst>
          </p:cNvPr>
          <p:cNvGraphicFramePr>
            <a:graphicFrameLocks noGrp="1"/>
          </p:cNvGraphicFramePr>
          <p:nvPr/>
        </p:nvGraphicFramePr>
        <p:xfrm>
          <a:off x="1257300" y="857251"/>
          <a:ext cx="6630591" cy="4764233"/>
        </p:xfrm>
        <a:graphic>
          <a:graphicData uri="http://schemas.openxmlformats.org/drawingml/2006/table">
            <a:tbl>
              <a:tblPr/>
              <a:tblGrid>
                <a:gridCol w="1490663">
                  <a:extLst>
                    <a:ext uri="{9D8B030D-6E8A-4147-A177-3AD203B41FA5}">
                      <a16:colId xmlns:a16="http://schemas.microsoft.com/office/drawing/2014/main" val="297064292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633676888"/>
                    </a:ext>
                  </a:extLst>
                </a:gridCol>
                <a:gridCol w="1851422">
                  <a:extLst>
                    <a:ext uri="{9D8B030D-6E8A-4147-A177-3AD203B41FA5}">
                      <a16:colId xmlns:a16="http://schemas.microsoft.com/office/drawing/2014/main" val="154195854"/>
                    </a:ext>
                  </a:extLst>
                </a:gridCol>
                <a:gridCol w="907256">
                  <a:extLst>
                    <a:ext uri="{9D8B030D-6E8A-4147-A177-3AD203B41FA5}">
                      <a16:colId xmlns:a16="http://schemas.microsoft.com/office/drawing/2014/main" val="938124018"/>
                    </a:ext>
                  </a:extLst>
                </a:gridCol>
              </a:tblGrid>
              <a:tr h="38943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Scenarios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Reason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Problems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Abort Sequence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19790"/>
                  </a:ext>
                </a:extLst>
              </a:tr>
              <a:tr h="336947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Flight above 6 meters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Manual; engine keeps firing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Escapes net boundary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Flight Abort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4684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Flight time &gt; t seconds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Manual; engine keeps firing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Overheating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Emergency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75684"/>
                  </a:ext>
                </a:extLst>
              </a:tr>
              <a:tr h="38943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Roll, Pitch &gt; +/-15 degrees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Wind; misfiring thrusters; altimeter misreading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Tips over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Emergency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071988"/>
                  </a:ext>
                </a:extLst>
              </a:tr>
              <a:tr h="38943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Rabbit Dies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Electrical misfires; batteries die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Controls inputs; engine may still fire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Emergency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109105"/>
                  </a:ext>
                </a:extLst>
              </a:tr>
              <a:tr h="38943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Engine Fails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Air in fuel; electrical misfire; pump malfunction; dust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Coughs; fire damage; stalls completely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Flight Abort or Emergency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810163"/>
                  </a:ext>
                </a:extLst>
              </a:tr>
              <a:tr h="38943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Altitude Control System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Batteries die; wires disconnect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Stabilizing thrusters won't work properly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Flight Abort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882220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Z-controller Fails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Altimeter misreading; disconnection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Begins rotating irrationally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Flight Abort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580672"/>
                  </a:ext>
                </a:extLst>
              </a:tr>
              <a:tr h="38943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Ground Comp Malfunctions/Dies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Battery; Bluetooth malfunction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Craft is running on auto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 sequence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688286"/>
                  </a:ext>
                </a:extLst>
              </a:tr>
              <a:tr h="38943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Power Fails Non-uniformly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Batteries die; wires disconnect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See Rabbit, Engine, Controller dies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Flight Abort or Emergency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963180"/>
                  </a:ext>
                </a:extLst>
              </a:tr>
              <a:tr h="389430"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Power Fails Uniformly</a:t>
                      </a:r>
                    </a:p>
                  </a:txBody>
                  <a:tcPr marL="68580" marR="68580" marT="34290" marB="34290" anchor="ctr" horzOverflow="overflow">
                    <a:lnL cap="flat">
                      <a:noFill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Batteries die; wires disconnect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Machine drops to ground as engine stops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8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8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1pPr>
                      <a:lvl2pPr>
                        <a:spcBef>
                          <a:spcPts val="7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2pPr>
                      <a:lvl3pPr>
                        <a:spcBef>
                          <a:spcPts val="6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5pPr>
                      <a:lvl6pPr marL="25146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6pPr>
                      <a:lvl7pPr marL="29718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7pPr>
                      <a:lvl8pPr marL="34290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8pPr>
                      <a:lvl9pPr marL="3886200" indent="-228600" defTabSz="457200" fontAlgn="base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MS Gothic" panose="020B0609070205080204" pitchFamily="49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Flight Abort or Emergency</a:t>
                      </a:r>
                    </a:p>
                  </a:txBody>
                  <a:tcPr marL="68580" marR="68580" marT="34290" marB="34290" anchor="ctr" horzOverflow="overflow">
                    <a:lnL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648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4756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D82C1152-4AE8-4C38-A0B9-5B6D9B36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70" y="50928"/>
            <a:ext cx="8520600" cy="747981"/>
          </a:xfrm>
        </p:spPr>
        <p:txBody>
          <a:bodyPr/>
          <a:lstStyle/>
          <a:p>
            <a:pPr eaLnBrk="1" hangingPunct="1"/>
            <a:r>
              <a:rPr lang="en-US" altLang="ja-JP" dirty="0">
                <a:ea typeface="ＭＳ Ｐゴシック" panose="020B0600070205080204" pitchFamily="34" charset="-128"/>
              </a:rPr>
              <a:t>Abort and Mission Variables would be programmed into onboard Avionics prior to flight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92D58D52-7061-4A4B-9932-15EFD30A7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841" y="1143000"/>
            <a:ext cx="2532459" cy="3201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D82C1152-4AE8-4C38-A0B9-5B6D9B36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70" y="50928"/>
            <a:ext cx="8520600" cy="747981"/>
          </a:xfrm>
        </p:spPr>
        <p:txBody>
          <a:bodyPr/>
          <a:lstStyle/>
          <a:p>
            <a:pPr eaLnBrk="1" hangingPunct="1"/>
            <a:r>
              <a:rPr lang="en-US" altLang="ja-JP" dirty="0">
                <a:ea typeface="ＭＳ Ｐゴシック" panose="020B0600070205080204" pitchFamily="34" charset="-128"/>
              </a:rPr>
              <a:t>Show a simple </a:t>
            </a:r>
            <a:r>
              <a:rPr lang="en-US" altLang="ja-JP" dirty="0" err="1">
                <a:ea typeface="ＭＳ Ｐゴシック" panose="020B0600070205080204" pitchFamily="34" charset="-128"/>
              </a:rPr>
              <a:t>intrgation</a:t>
            </a:r>
            <a:r>
              <a:rPr lang="en-US" altLang="ja-JP" dirty="0">
                <a:ea typeface="ＭＳ Ｐゴシック" panose="020B0600070205080204" pitchFamily="34" charset="-128"/>
              </a:rPr>
              <a:t> and build and test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D26D0-C6A7-4BD0-AB13-D1D968F23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80" y="1194187"/>
            <a:ext cx="5265751" cy="39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82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D82C1152-4AE8-4C38-A0B9-5B6D9B36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70" y="50928"/>
            <a:ext cx="8520600" cy="747981"/>
          </a:xfrm>
        </p:spPr>
        <p:txBody>
          <a:bodyPr/>
          <a:lstStyle/>
          <a:p>
            <a:pPr eaLnBrk="1" hangingPunct="1"/>
            <a:r>
              <a:rPr lang="en-US" altLang="ja-JP" dirty="0">
                <a:ea typeface="ＭＳ Ｐゴシック" panose="020B0600070205080204" pitchFamily="34" charset="-128"/>
              </a:rPr>
              <a:t>Need to identify key risk areas and show we are mitigating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0D031-9867-4529-B807-F2CF244AE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164368"/>
            <a:ext cx="5305508" cy="39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5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831" y="1925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System Architecture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Full Systems Functional Layout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Power System Functional Layout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GNC System functional Layout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100" dirty="0" err="1"/>
              <a:t>Etc</a:t>
            </a:r>
            <a:endParaRPr lang="en-US" altLang="en-US" sz="2100" dirty="0"/>
          </a:p>
          <a:p>
            <a:pPr eaLnBrk="1" hangingPunct="1">
              <a:lnSpc>
                <a:spcPct val="90000"/>
              </a:lnSpc>
            </a:pPr>
            <a:endParaRPr lang="en-US" altLang="en-US" sz="21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100" i="1" dirty="0">
                <a:solidFill>
                  <a:srgbClr val="FF0000"/>
                </a:solidFill>
              </a:rPr>
              <a:t>Must combine the following charts into something that is consistent with each other, and makes it easy to trace from hardware, to function etc.</a:t>
            </a:r>
            <a:endParaRPr lang="en-US" altLang="en-US" sz="135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7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468027-4280-4DE0-A63D-392F24A70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" r="1279"/>
          <a:stretch/>
        </p:blipFill>
        <p:spPr>
          <a:xfrm>
            <a:off x="814387" y="288686"/>
            <a:ext cx="7515225" cy="4854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1F2A16-F71D-40CD-BDE2-514FC14D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4" y="1925"/>
            <a:ext cx="8520600" cy="369550"/>
          </a:xfrm>
        </p:spPr>
        <p:txBody>
          <a:bodyPr/>
          <a:lstStyle/>
          <a:p>
            <a:r>
              <a:rPr lang="en-US" sz="2000" dirty="0"/>
              <a:t>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390276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Rectangle 84">
            <a:extLst>
              <a:ext uri="{FF2B5EF4-FFF2-40B4-BE49-F238E27FC236}">
                <a16:creationId xmlns:a16="http://schemas.microsoft.com/office/drawing/2014/main" id="{B936FFE6-9F65-42D5-B56D-1FFCFE50160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39233" y="1266230"/>
            <a:ext cx="253603" cy="1504950"/>
          </a:xfrm>
          <a:prstGeom prst="rect">
            <a:avLst/>
          </a:prstGeom>
          <a:solidFill>
            <a:srgbClr val="FF99CC">
              <a:alpha val="60001"/>
            </a:srgbClr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123" name="Rectangle 75">
            <a:extLst>
              <a:ext uri="{FF2B5EF4-FFF2-40B4-BE49-F238E27FC236}">
                <a16:creationId xmlns:a16="http://schemas.microsoft.com/office/drawing/2014/main" id="{CBF155A5-CF78-4340-86C0-3DDEB101BB5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976688" y="2900363"/>
            <a:ext cx="1704975" cy="2209800"/>
          </a:xfrm>
          <a:prstGeom prst="rect">
            <a:avLst/>
          </a:prstGeom>
          <a:solidFill>
            <a:srgbClr val="FFCC99">
              <a:alpha val="80000"/>
            </a:srgbClr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81" name="Rectangle 33">
            <a:extLst>
              <a:ext uri="{FF2B5EF4-FFF2-40B4-BE49-F238E27FC236}">
                <a16:creationId xmlns:a16="http://schemas.microsoft.com/office/drawing/2014/main" id="{4F7F7266-C57F-4E39-BA82-FB42660A1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0" y="171450"/>
            <a:ext cx="3257550" cy="85725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0B1BFA4-643E-473A-8518-7B4A83CC3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907" y="2755449"/>
            <a:ext cx="726281" cy="32316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Payload Antenna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2870ED1-24C6-4508-8DB6-81B1BACFB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367" y="2463404"/>
            <a:ext cx="783431" cy="5429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/>
          <a:lstStyle/>
          <a:p>
            <a:pPr algn="ctr"/>
            <a:r>
              <a:rPr lang="en-US" altLang="en-US" sz="750" b="1"/>
              <a:t>Ground Computer</a:t>
            </a:r>
          </a:p>
          <a:p>
            <a:pPr algn="ctr"/>
            <a:r>
              <a:rPr lang="en-US" altLang="en-US" sz="750" b="1"/>
              <a:t>(Thinkpad)</a:t>
            </a:r>
          </a:p>
        </p:txBody>
      </p:sp>
      <p:sp>
        <p:nvSpPr>
          <p:cNvPr id="2057" name="Rectangle 9">
            <a:extLst>
              <a:ext uri="{FF2B5EF4-FFF2-40B4-BE49-F238E27FC236}">
                <a16:creationId xmlns:a16="http://schemas.microsoft.com/office/drawing/2014/main" id="{0FE83684-6E62-4589-BCFB-AD03F919B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573" y="2440782"/>
            <a:ext cx="726281" cy="24646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sz="750"/>
              <a:t>Camera Interface</a:t>
            </a:r>
          </a:p>
        </p:txBody>
      </p:sp>
      <p:sp>
        <p:nvSpPr>
          <p:cNvPr id="2058" name="Line 10">
            <a:extLst>
              <a:ext uri="{FF2B5EF4-FFF2-40B4-BE49-F238E27FC236}">
                <a16:creationId xmlns:a16="http://schemas.microsoft.com/office/drawing/2014/main" id="{569B97DE-ADB4-402F-B46A-9A4CB56FBF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3607" y="2577704"/>
            <a:ext cx="988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59" name="Rectangle 11">
            <a:extLst>
              <a:ext uri="{FF2B5EF4-FFF2-40B4-BE49-F238E27FC236}">
                <a16:creationId xmlns:a16="http://schemas.microsoft.com/office/drawing/2014/main" id="{354E483B-0BC9-4854-8AC8-16B1B8BFA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1915717"/>
            <a:ext cx="725091" cy="27741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50"/>
              <a:t>Ground Power</a:t>
            </a:r>
          </a:p>
        </p:txBody>
      </p:sp>
      <p:cxnSp>
        <p:nvCxnSpPr>
          <p:cNvPr id="2060" name="AutoShape 12">
            <a:extLst>
              <a:ext uri="{FF2B5EF4-FFF2-40B4-BE49-F238E27FC236}">
                <a16:creationId xmlns:a16="http://schemas.microsoft.com/office/drawing/2014/main" id="{BC951B6B-9D7E-4478-987D-F26CD4333AF8}"/>
              </a:ext>
            </a:extLst>
          </p:cNvPr>
          <p:cNvCxnSpPr>
            <a:cxnSpLocks noChangeShapeType="1"/>
            <a:stCxn id="2059" idx="2"/>
            <a:endCxn id="2053" idx="0"/>
          </p:cNvCxnSpPr>
          <p:nvPr/>
        </p:nvCxnSpPr>
        <p:spPr bwMode="auto">
          <a:xfrm>
            <a:off x="1791892" y="2193132"/>
            <a:ext cx="1190" cy="27027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Dot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62" name="Rectangle 14">
            <a:extLst>
              <a:ext uri="{FF2B5EF4-FFF2-40B4-BE49-F238E27FC236}">
                <a16:creationId xmlns:a16="http://schemas.microsoft.com/office/drawing/2014/main" id="{46EED1DF-0706-42F9-A700-04C4BAF72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907" y="3088824"/>
            <a:ext cx="726281" cy="32316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H&amp;S Antenna</a:t>
            </a:r>
          </a:p>
        </p:txBody>
      </p:sp>
      <p:sp>
        <p:nvSpPr>
          <p:cNvPr id="2063" name="Line 15">
            <a:extLst>
              <a:ext uri="{FF2B5EF4-FFF2-40B4-BE49-F238E27FC236}">
                <a16:creationId xmlns:a16="http://schemas.microsoft.com/office/drawing/2014/main" id="{11F196BA-A8AE-4C61-86B7-8241E4220F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83606" y="2926556"/>
            <a:ext cx="114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cxnSp>
        <p:nvCxnSpPr>
          <p:cNvPr id="2064" name="AutoShape 16">
            <a:extLst>
              <a:ext uri="{FF2B5EF4-FFF2-40B4-BE49-F238E27FC236}">
                <a16:creationId xmlns:a16="http://schemas.microsoft.com/office/drawing/2014/main" id="{D64E3E19-D30B-4EBC-883E-8083BDBD0F9F}"/>
              </a:ext>
            </a:extLst>
          </p:cNvPr>
          <p:cNvCxnSpPr>
            <a:cxnSpLocks noChangeShapeType="1"/>
            <a:stCxn id="2062" idx="1"/>
            <a:endCxn id="2053" idx="2"/>
          </p:cNvCxnSpPr>
          <p:nvPr/>
        </p:nvCxnSpPr>
        <p:spPr bwMode="auto">
          <a:xfrm rot="10800000">
            <a:off x="1793083" y="3006329"/>
            <a:ext cx="504824" cy="24407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65" name="Line 17">
            <a:extLst>
              <a:ext uri="{FF2B5EF4-FFF2-40B4-BE49-F238E27FC236}">
                <a16:creationId xmlns:a16="http://schemas.microsoft.com/office/drawing/2014/main" id="{2C7B82B9-B472-40FD-BB2A-FE7538D2B4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3794" y="0"/>
            <a:ext cx="0" cy="51435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66" name="Text Box 18">
            <a:extLst>
              <a:ext uri="{FF2B5EF4-FFF2-40B4-BE49-F238E27FC236}">
                <a16:creationId xmlns:a16="http://schemas.microsoft.com/office/drawing/2014/main" id="{B53F7D51-1A8E-4EC5-B0E7-89783C74E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232" y="98822"/>
            <a:ext cx="66877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050" b="1"/>
              <a:t>Ground</a:t>
            </a:r>
          </a:p>
        </p:txBody>
      </p:sp>
      <p:sp>
        <p:nvSpPr>
          <p:cNvPr id="2067" name="Text Box 19">
            <a:extLst>
              <a:ext uri="{FF2B5EF4-FFF2-40B4-BE49-F238E27FC236}">
                <a16:creationId xmlns:a16="http://schemas.microsoft.com/office/drawing/2014/main" id="{6CB8D67A-644F-409D-A031-270B555AE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4178" y="121444"/>
            <a:ext cx="633507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050" b="1"/>
              <a:t>Lander</a:t>
            </a:r>
          </a:p>
        </p:txBody>
      </p:sp>
      <p:sp>
        <p:nvSpPr>
          <p:cNvPr id="2068" name="Rectangle 20">
            <a:extLst>
              <a:ext uri="{FF2B5EF4-FFF2-40B4-BE49-F238E27FC236}">
                <a16:creationId xmlns:a16="http://schemas.microsoft.com/office/drawing/2014/main" id="{2FA82894-EB71-4E23-A8CA-14DDB8BF6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7829" y="488156"/>
            <a:ext cx="94059" cy="20478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69" name="Rectangle 21">
            <a:extLst>
              <a:ext uri="{FF2B5EF4-FFF2-40B4-BE49-F238E27FC236}">
                <a16:creationId xmlns:a16="http://schemas.microsoft.com/office/drawing/2014/main" id="{B19A8FC2-2423-418A-905D-A2B778776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488156"/>
            <a:ext cx="94060" cy="20478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70" name="Rectangle 22">
            <a:extLst>
              <a:ext uri="{FF2B5EF4-FFF2-40B4-BE49-F238E27FC236}">
                <a16:creationId xmlns:a16="http://schemas.microsoft.com/office/drawing/2014/main" id="{167BED9F-63BB-44A8-9FF1-A5D19D648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7788" y="497681"/>
            <a:ext cx="903685" cy="18692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/>
          <a:lstStyle/>
          <a:p>
            <a:pPr algn="ctr"/>
            <a:r>
              <a:rPr lang="en-US" altLang="en-US" sz="750" b="1"/>
              <a:t>LiIon Charger</a:t>
            </a:r>
          </a:p>
        </p:txBody>
      </p:sp>
      <p:cxnSp>
        <p:nvCxnSpPr>
          <p:cNvPr id="2071" name="AutoShape 23">
            <a:extLst>
              <a:ext uri="{FF2B5EF4-FFF2-40B4-BE49-F238E27FC236}">
                <a16:creationId xmlns:a16="http://schemas.microsoft.com/office/drawing/2014/main" id="{4DEAF1CA-2B6B-41EC-90DC-C6F931114013}"/>
              </a:ext>
            </a:extLst>
          </p:cNvPr>
          <p:cNvCxnSpPr>
            <a:cxnSpLocks noChangeShapeType="1"/>
            <a:stCxn id="2068" idx="1"/>
            <a:endCxn id="2070" idx="3"/>
          </p:cNvCxnSpPr>
          <p:nvPr/>
        </p:nvCxnSpPr>
        <p:spPr bwMode="auto">
          <a:xfrm flipH="1">
            <a:off x="2251473" y="590550"/>
            <a:ext cx="1326356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80" name="AutoShape 32">
            <a:extLst>
              <a:ext uri="{FF2B5EF4-FFF2-40B4-BE49-F238E27FC236}">
                <a16:creationId xmlns:a16="http://schemas.microsoft.com/office/drawing/2014/main" id="{8B046EA3-A1C5-4133-9E5C-0C46B44D4BA6}"/>
              </a:ext>
            </a:extLst>
          </p:cNvPr>
          <p:cNvCxnSpPr>
            <a:cxnSpLocks noChangeShapeType="1"/>
            <a:stCxn id="2069" idx="3"/>
            <a:endCxn id="2079" idx="1"/>
          </p:cNvCxnSpPr>
          <p:nvPr/>
        </p:nvCxnSpPr>
        <p:spPr bwMode="auto">
          <a:xfrm>
            <a:off x="3789760" y="590550"/>
            <a:ext cx="1582340" cy="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82" name="Text Box 34">
            <a:extLst>
              <a:ext uri="{FF2B5EF4-FFF2-40B4-BE49-F238E27FC236}">
                <a16:creationId xmlns:a16="http://schemas.microsoft.com/office/drawing/2014/main" id="{A10A8E25-5B1F-426C-8B6E-FD5AFC32F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7950" y="182166"/>
            <a:ext cx="57150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/>
              <a:t>Power</a:t>
            </a:r>
          </a:p>
        </p:txBody>
      </p:sp>
      <p:sp>
        <p:nvSpPr>
          <p:cNvPr id="2083" name="Rectangle 35">
            <a:extLst>
              <a:ext uri="{FF2B5EF4-FFF2-40B4-BE49-F238E27FC236}">
                <a16:creationId xmlns:a16="http://schemas.microsoft.com/office/drawing/2014/main" id="{F7B6DC94-B439-4228-B13F-9D128AE51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225" y="1057275"/>
            <a:ext cx="1915716" cy="800100"/>
          </a:xfrm>
          <a:prstGeom prst="rect">
            <a:avLst/>
          </a:prstGeom>
          <a:solidFill>
            <a:srgbClr val="99CCFF">
              <a:alpha val="50000"/>
            </a:srgbClr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84" name="Text Box 36">
            <a:extLst>
              <a:ext uri="{FF2B5EF4-FFF2-40B4-BE49-F238E27FC236}">
                <a16:creationId xmlns:a16="http://schemas.microsoft.com/office/drawing/2014/main" id="{CB85BCBE-31B6-43E1-BE0E-FF060DB8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175" y="1050131"/>
            <a:ext cx="57150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/>
              <a:t>C&amp;DH</a:t>
            </a:r>
          </a:p>
        </p:txBody>
      </p:sp>
      <p:sp>
        <p:nvSpPr>
          <p:cNvPr id="2085" name="Rectangle 37">
            <a:extLst>
              <a:ext uri="{FF2B5EF4-FFF2-40B4-BE49-F238E27FC236}">
                <a16:creationId xmlns:a16="http://schemas.microsoft.com/office/drawing/2014/main" id="{85A5AF5F-EFED-45F4-A37F-272472C8E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619" y="1376706"/>
            <a:ext cx="763191" cy="32316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586D Controller</a:t>
            </a:r>
          </a:p>
        </p:txBody>
      </p:sp>
      <p:sp>
        <p:nvSpPr>
          <p:cNvPr id="2088" name="Line 40">
            <a:extLst>
              <a:ext uri="{FF2B5EF4-FFF2-40B4-BE49-F238E27FC236}">
                <a16:creationId xmlns:a16="http://schemas.microsoft.com/office/drawing/2014/main" id="{759BB288-4704-49F4-A70F-81000DB3375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10200" y="744141"/>
            <a:ext cx="0" cy="3333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90" name="Rectangle 42">
            <a:extLst>
              <a:ext uri="{FF2B5EF4-FFF2-40B4-BE49-F238E27FC236}">
                <a16:creationId xmlns:a16="http://schemas.microsoft.com/office/drawing/2014/main" id="{E97C3FF6-495C-4637-887A-9A4AE298616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007644" y="1899047"/>
            <a:ext cx="958453" cy="1506141"/>
          </a:xfrm>
          <a:prstGeom prst="rect">
            <a:avLst/>
          </a:prstGeom>
          <a:solidFill>
            <a:srgbClr val="CC99FF">
              <a:alpha val="50000"/>
            </a:srgbClr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091" name="Text Box 43">
            <a:extLst>
              <a:ext uri="{FF2B5EF4-FFF2-40B4-BE49-F238E27FC236}">
                <a16:creationId xmlns:a16="http://schemas.microsoft.com/office/drawing/2014/main" id="{39B2AEA2-F0CD-43E6-9339-F20594629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454" y="2150269"/>
            <a:ext cx="571500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/>
              <a:t>Comm</a:t>
            </a:r>
          </a:p>
        </p:txBody>
      </p:sp>
      <p:sp>
        <p:nvSpPr>
          <p:cNvPr id="2094" name="Rectangle 46">
            <a:extLst>
              <a:ext uri="{FF2B5EF4-FFF2-40B4-BE49-F238E27FC236}">
                <a16:creationId xmlns:a16="http://schemas.microsoft.com/office/drawing/2014/main" id="{E2097660-72E7-4BDD-A7BA-167365BB8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2891739"/>
            <a:ext cx="1008460" cy="20774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Payload Antenna</a:t>
            </a:r>
          </a:p>
        </p:txBody>
      </p:sp>
      <p:sp>
        <p:nvSpPr>
          <p:cNvPr id="2095" name="Rectangle 47">
            <a:extLst>
              <a:ext uri="{FF2B5EF4-FFF2-40B4-BE49-F238E27FC236}">
                <a16:creationId xmlns:a16="http://schemas.microsoft.com/office/drawing/2014/main" id="{59726582-D2FE-4A13-9180-A5F6C5350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473" y="2595273"/>
            <a:ext cx="816769" cy="20774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H&amp;S Antenna</a:t>
            </a:r>
          </a:p>
        </p:txBody>
      </p:sp>
      <p:cxnSp>
        <p:nvCxnSpPr>
          <p:cNvPr id="2096" name="AutoShape 48">
            <a:extLst>
              <a:ext uri="{FF2B5EF4-FFF2-40B4-BE49-F238E27FC236}">
                <a16:creationId xmlns:a16="http://schemas.microsoft.com/office/drawing/2014/main" id="{C0CD302E-B8EB-4FC2-89D3-82883D603478}"/>
              </a:ext>
            </a:extLst>
          </p:cNvPr>
          <p:cNvCxnSpPr>
            <a:cxnSpLocks noChangeShapeType="1"/>
            <a:stCxn id="2088" idx="1"/>
            <a:endCxn id="2085" idx="0"/>
          </p:cNvCxnSpPr>
          <p:nvPr/>
        </p:nvCxnSpPr>
        <p:spPr bwMode="auto">
          <a:xfrm rot="16200000" flipH="1" flipV="1">
            <a:off x="4650112" y="616619"/>
            <a:ext cx="299190" cy="1220984"/>
          </a:xfrm>
          <a:prstGeom prst="bentConnector3">
            <a:avLst>
              <a:gd name="adj1" fmla="val -187832"/>
            </a:avLst>
          </a:prstGeom>
          <a:noFill/>
          <a:ln w="1905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99" name="Line 51">
            <a:extLst>
              <a:ext uri="{FF2B5EF4-FFF2-40B4-BE49-F238E27FC236}">
                <a16:creationId xmlns:a16="http://schemas.microsoft.com/office/drawing/2014/main" id="{00FC9435-987C-4292-B13F-23625F721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650" y="1694260"/>
            <a:ext cx="0" cy="1702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101" name="Line 53">
            <a:extLst>
              <a:ext uri="{FF2B5EF4-FFF2-40B4-BE49-F238E27FC236}">
                <a16:creationId xmlns:a16="http://schemas.microsoft.com/office/drawing/2014/main" id="{27BAA4F2-A386-4368-AB33-C707CEEDB0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5079" y="2315766"/>
            <a:ext cx="0" cy="292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cxnSp>
        <p:nvCxnSpPr>
          <p:cNvPr id="2102" name="AutoShape 54">
            <a:extLst>
              <a:ext uri="{FF2B5EF4-FFF2-40B4-BE49-F238E27FC236}">
                <a16:creationId xmlns:a16="http://schemas.microsoft.com/office/drawing/2014/main" id="{FF1D3082-968D-4B22-9A9F-B28B6274C9D6}"/>
              </a:ext>
            </a:extLst>
          </p:cNvPr>
          <p:cNvCxnSpPr>
            <a:cxnSpLocks noChangeShapeType="1"/>
            <a:stCxn id="2099" idx="1"/>
            <a:endCxn id="2101" idx="0"/>
          </p:cNvCxnSpPr>
          <p:nvPr/>
        </p:nvCxnSpPr>
        <p:spPr bwMode="auto">
          <a:xfrm rot="5400000">
            <a:off x="4211241" y="2088357"/>
            <a:ext cx="451247" cy="3572"/>
          </a:xfrm>
          <a:prstGeom prst="bentConnector3">
            <a:avLst>
              <a:gd name="adj1" fmla="val 4987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03" name="AutoShape 55">
            <a:extLst>
              <a:ext uri="{FF2B5EF4-FFF2-40B4-BE49-F238E27FC236}">
                <a16:creationId xmlns:a16="http://schemas.microsoft.com/office/drawing/2014/main" id="{8BE566A1-706F-4C6F-BD48-97D4737063EA}"/>
              </a:ext>
            </a:extLst>
          </p:cNvPr>
          <p:cNvSpPr>
            <a:spLocks noChangeArrowheads="1"/>
          </p:cNvSpPr>
          <p:nvPr/>
        </p:nvSpPr>
        <p:spPr bwMode="auto">
          <a:xfrm rot="20375867">
            <a:off x="3057525" y="2595563"/>
            <a:ext cx="645319" cy="694135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50"/>
              <a:t>Wireless</a:t>
            </a:r>
          </a:p>
        </p:txBody>
      </p:sp>
      <p:sp>
        <p:nvSpPr>
          <p:cNvPr id="2106" name="Rectangle 58">
            <a:extLst>
              <a:ext uri="{FF2B5EF4-FFF2-40B4-BE49-F238E27FC236}">
                <a16:creationId xmlns:a16="http://schemas.microsoft.com/office/drawing/2014/main" id="{584342F3-4C6B-482B-9105-A22DDC7A5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829" y="3906442"/>
            <a:ext cx="903684" cy="31670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Ctr="1"/>
          <a:lstStyle/>
          <a:p>
            <a:pPr algn="ctr"/>
            <a:r>
              <a:rPr lang="en-US" altLang="en-US" sz="750" b="1"/>
              <a:t>Ground Jet</a:t>
            </a:r>
          </a:p>
          <a:p>
            <a:pPr algn="ctr"/>
            <a:r>
              <a:rPr lang="en-US" altLang="en-US" sz="750" b="1"/>
              <a:t>Controller</a:t>
            </a:r>
          </a:p>
        </p:txBody>
      </p:sp>
      <p:sp>
        <p:nvSpPr>
          <p:cNvPr id="2107" name="Rectangle 59">
            <a:extLst>
              <a:ext uri="{FF2B5EF4-FFF2-40B4-BE49-F238E27FC236}">
                <a16:creationId xmlns:a16="http://schemas.microsoft.com/office/drawing/2014/main" id="{9F3CB98A-EC57-4AEC-B75F-1481F2EF9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354" y="3962400"/>
            <a:ext cx="94059" cy="20478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108" name="Rectangle 60">
            <a:extLst>
              <a:ext uri="{FF2B5EF4-FFF2-40B4-BE49-F238E27FC236}">
                <a16:creationId xmlns:a16="http://schemas.microsoft.com/office/drawing/2014/main" id="{4AE0247B-F6A2-4669-937E-A73087028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797" y="3962400"/>
            <a:ext cx="94059" cy="204788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cxnSp>
        <p:nvCxnSpPr>
          <p:cNvPr id="2109" name="AutoShape 61">
            <a:extLst>
              <a:ext uri="{FF2B5EF4-FFF2-40B4-BE49-F238E27FC236}">
                <a16:creationId xmlns:a16="http://schemas.microsoft.com/office/drawing/2014/main" id="{3677E769-45CD-4D03-ADAC-92BA506D6151}"/>
              </a:ext>
            </a:extLst>
          </p:cNvPr>
          <p:cNvCxnSpPr>
            <a:cxnSpLocks noChangeShapeType="1"/>
            <a:stCxn id="2107" idx="1"/>
            <a:endCxn id="2106" idx="3"/>
          </p:cNvCxnSpPr>
          <p:nvPr/>
        </p:nvCxnSpPr>
        <p:spPr bwMode="auto">
          <a:xfrm rot="10800000">
            <a:off x="2195513" y="4064794"/>
            <a:ext cx="1391841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10" name="Rectangle 62">
            <a:extLst>
              <a:ext uri="{FF2B5EF4-FFF2-40B4-BE49-F238E27FC236}">
                <a16:creationId xmlns:a16="http://schemas.microsoft.com/office/drawing/2014/main" id="{ADB15A86-377F-452A-AF41-61E2462AC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7331" y="3691281"/>
            <a:ext cx="514350" cy="32316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Fuel Shutoff</a:t>
            </a:r>
          </a:p>
        </p:txBody>
      </p:sp>
      <p:sp>
        <p:nvSpPr>
          <p:cNvPr id="2111" name="Rectangle 63">
            <a:extLst>
              <a:ext uri="{FF2B5EF4-FFF2-40B4-BE49-F238E27FC236}">
                <a16:creationId xmlns:a16="http://schemas.microsoft.com/office/drawing/2014/main" id="{02CDA32A-D1AF-40BF-B333-CA34C98C4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522" y="4065769"/>
            <a:ext cx="514350" cy="43858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Propane Shut off</a:t>
            </a:r>
          </a:p>
        </p:txBody>
      </p:sp>
      <p:cxnSp>
        <p:nvCxnSpPr>
          <p:cNvPr id="2112" name="AutoShape 64">
            <a:extLst>
              <a:ext uri="{FF2B5EF4-FFF2-40B4-BE49-F238E27FC236}">
                <a16:creationId xmlns:a16="http://schemas.microsoft.com/office/drawing/2014/main" id="{E1CBC1E8-B544-4E6B-8DD6-1433F2A923A9}"/>
              </a:ext>
            </a:extLst>
          </p:cNvPr>
          <p:cNvCxnSpPr>
            <a:cxnSpLocks noChangeShapeType="1"/>
            <a:stCxn id="2110" idx="1"/>
            <a:endCxn id="2121" idx="3"/>
          </p:cNvCxnSpPr>
          <p:nvPr/>
        </p:nvCxnSpPr>
        <p:spPr bwMode="auto">
          <a:xfrm rot="10800000" flipV="1">
            <a:off x="4719639" y="3852864"/>
            <a:ext cx="597693" cy="21252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13" name="Rectangle 65">
            <a:extLst>
              <a:ext uri="{FF2B5EF4-FFF2-40B4-BE49-F238E27FC236}">
                <a16:creationId xmlns:a16="http://schemas.microsoft.com/office/drawing/2014/main" id="{4B37A174-2B14-4D33-94B2-860154F00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042" y="4527947"/>
            <a:ext cx="544115" cy="24169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50"/>
              <a:t>Jet Engine</a:t>
            </a:r>
          </a:p>
        </p:txBody>
      </p:sp>
      <p:sp>
        <p:nvSpPr>
          <p:cNvPr id="2115" name="Text Box 67">
            <a:extLst>
              <a:ext uri="{FF2B5EF4-FFF2-40B4-BE49-F238E27FC236}">
                <a16:creationId xmlns:a16="http://schemas.microsoft.com/office/drawing/2014/main" id="{E958F259-2162-4241-BE6B-9EBA38141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922" y="3801666"/>
            <a:ext cx="29527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600"/>
              <a:t>12V</a:t>
            </a:r>
          </a:p>
        </p:txBody>
      </p:sp>
      <p:sp>
        <p:nvSpPr>
          <p:cNvPr id="2116" name="Line 68">
            <a:extLst>
              <a:ext uri="{FF2B5EF4-FFF2-40B4-BE49-F238E27FC236}">
                <a16:creationId xmlns:a16="http://schemas.microsoft.com/office/drawing/2014/main" id="{A95CE244-CEFB-437A-95B9-035460BAD8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13685" y="3975498"/>
            <a:ext cx="240506" cy="7144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117" name="Rectangle 69">
            <a:extLst>
              <a:ext uri="{FF2B5EF4-FFF2-40B4-BE49-F238E27FC236}">
                <a16:creationId xmlns:a16="http://schemas.microsoft.com/office/drawing/2014/main" id="{BBA6EF78-8522-452E-9665-599BD08E5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6713" y="4527947"/>
            <a:ext cx="544116" cy="24169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50"/>
              <a:t>Jet Pump</a:t>
            </a:r>
          </a:p>
        </p:txBody>
      </p:sp>
      <p:cxnSp>
        <p:nvCxnSpPr>
          <p:cNvPr id="2118" name="AutoShape 70">
            <a:extLst>
              <a:ext uri="{FF2B5EF4-FFF2-40B4-BE49-F238E27FC236}">
                <a16:creationId xmlns:a16="http://schemas.microsoft.com/office/drawing/2014/main" id="{4F7BFCAC-57E8-4704-A766-2F1E1CF775E8}"/>
              </a:ext>
            </a:extLst>
          </p:cNvPr>
          <p:cNvCxnSpPr>
            <a:cxnSpLocks noChangeShapeType="1"/>
            <a:stCxn id="2121" idx="2"/>
            <a:endCxn id="2117" idx="0"/>
          </p:cNvCxnSpPr>
          <p:nvPr/>
        </p:nvCxnSpPr>
        <p:spPr bwMode="auto">
          <a:xfrm rot="16200000" flipH="1">
            <a:off x="4277916" y="4356497"/>
            <a:ext cx="341710" cy="1191"/>
          </a:xfrm>
          <a:prstGeom prst="bentConnector3">
            <a:avLst>
              <a:gd name="adj1" fmla="val 4982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19" name="AutoShape 71">
            <a:extLst>
              <a:ext uri="{FF2B5EF4-FFF2-40B4-BE49-F238E27FC236}">
                <a16:creationId xmlns:a16="http://schemas.microsoft.com/office/drawing/2014/main" id="{EF04EB91-5334-4AB7-8AF9-6DD2E43B4974}"/>
              </a:ext>
            </a:extLst>
          </p:cNvPr>
          <p:cNvCxnSpPr>
            <a:cxnSpLocks noChangeShapeType="1"/>
            <a:stCxn id="2117" idx="3"/>
            <a:endCxn id="2113" idx="1"/>
          </p:cNvCxnSpPr>
          <p:nvPr/>
        </p:nvCxnSpPr>
        <p:spPr bwMode="auto">
          <a:xfrm>
            <a:off x="4720828" y="4649391"/>
            <a:ext cx="1762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20" name="AutoShape 72">
            <a:extLst>
              <a:ext uri="{FF2B5EF4-FFF2-40B4-BE49-F238E27FC236}">
                <a16:creationId xmlns:a16="http://schemas.microsoft.com/office/drawing/2014/main" id="{A0B89839-E66D-48CB-AEBA-700C6A385814}"/>
              </a:ext>
            </a:extLst>
          </p:cNvPr>
          <p:cNvCxnSpPr>
            <a:cxnSpLocks noChangeShapeType="1"/>
            <a:stCxn id="2111" idx="1"/>
            <a:endCxn id="2121" idx="3"/>
          </p:cNvCxnSpPr>
          <p:nvPr/>
        </p:nvCxnSpPr>
        <p:spPr bwMode="auto">
          <a:xfrm rot="10800000">
            <a:off x="4719638" y="4065390"/>
            <a:ext cx="598884" cy="21967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1" name="Rectangle 73">
            <a:extLst>
              <a:ext uri="{FF2B5EF4-FFF2-40B4-BE49-F238E27FC236}">
                <a16:creationId xmlns:a16="http://schemas.microsoft.com/office/drawing/2014/main" id="{045D365F-9F8F-4D27-8053-7D0219FC0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523" y="3944541"/>
            <a:ext cx="544115" cy="24169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50"/>
              <a:t>ECU</a:t>
            </a:r>
          </a:p>
        </p:txBody>
      </p:sp>
      <p:cxnSp>
        <p:nvCxnSpPr>
          <p:cNvPr id="2122" name="AutoShape 74">
            <a:extLst>
              <a:ext uri="{FF2B5EF4-FFF2-40B4-BE49-F238E27FC236}">
                <a16:creationId xmlns:a16="http://schemas.microsoft.com/office/drawing/2014/main" id="{EA7E3C8C-4ED9-432E-A9D3-B45429D7B914}"/>
              </a:ext>
            </a:extLst>
          </p:cNvPr>
          <p:cNvCxnSpPr>
            <a:cxnSpLocks noChangeShapeType="1"/>
            <a:stCxn id="2108" idx="3"/>
            <a:endCxn id="2121" idx="1"/>
          </p:cNvCxnSpPr>
          <p:nvPr/>
        </p:nvCxnSpPr>
        <p:spPr bwMode="auto">
          <a:xfrm>
            <a:off x="3802856" y="4064794"/>
            <a:ext cx="372666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6" name="Text Box 78">
            <a:extLst>
              <a:ext uri="{FF2B5EF4-FFF2-40B4-BE49-F238E27FC236}">
                <a16:creationId xmlns:a16="http://schemas.microsoft.com/office/drawing/2014/main" id="{F7C7A442-2D30-43EF-ABAA-E240C179B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0469" y="3296841"/>
            <a:ext cx="70246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/>
              <a:t>Jet Prop.</a:t>
            </a:r>
          </a:p>
        </p:txBody>
      </p:sp>
      <p:sp>
        <p:nvSpPr>
          <p:cNvPr id="2127" name="Line 79">
            <a:extLst>
              <a:ext uri="{FF2B5EF4-FFF2-40B4-BE49-F238E27FC236}">
                <a16:creationId xmlns:a16="http://schemas.microsoft.com/office/drawing/2014/main" id="{685DC79E-DEB2-4815-B42B-EBE8E93048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9972" y="1468041"/>
            <a:ext cx="0" cy="18454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86" name="Rectangle 38">
            <a:extLst>
              <a:ext uri="{FF2B5EF4-FFF2-40B4-BE49-F238E27FC236}">
                <a16:creationId xmlns:a16="http://schemas.microsoft.com/office/drawing/2014/main" id="{24AD3E74-5081-4882-B5AF-3855D9DD7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5598" y="1274870"/>
            <a:ext cx="763190" cy="20774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D/A Board</a:t>
            </a:r>
          </a:p>
        </p:txBody>
      </p:sp>
      <p:sp>
        <p:nvSpPr>
          <p:cNvPr id="2128" name="Line 80">
            <a:extLst>
              <a:ext uri="{FF2B5EF4-FFF2-40B4-BE49-F238E27FC236}">
                <a16:creationId xmlns:a16="http://schemas.microsoft.com/office/drawing/2014/main" id="{36EF1C4A-9AD3-4FD5-9296-A3238A9A76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9535" y="744141"/>
            <a:ext cx="0" cy="253007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92" name="Rectangle 44">
            <a:extLst>
              <a:ext uri="{FF2B5EF4-FFF2-40B4-BE49-F238E27FC236}">
                <a16:creationId xmlns:a16="http://schemas.microsoft.com/office/drawing/2014/main" id="{E14A850B-3FEB-4E20-B68A-6A274050A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587" y="3255512"/>
            <a:ext cx="842963" cy="32316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4 Gimbal Motors</a:t>
            </a:r>
          </a:p>
        </p:txBody>
      </p:sp>
      <p:cxnSp>
        <p:nvCxnSpPr>
          <p:cNvPr id="2130" name="AutoShape 82">
            <a:extLst>
              <a:ext uri="{FF2B5EF4-FFF2-40B4-BE49-F238E27FC236}">
                <a16:creationId xmlns:a16="http://schemas.microsoft.com/office/drawing/2014/main" id="{4F178046-84AA-4438-8702-7E949A6734BD}"/>
              </a:ext>
            </a:extLst>
          </p:cNvPr>
          <p:cNvCxnSpPr>
            <a:cxnSpLocks noChangeShapeType="1"/>
            <a:stCxn id="2085" idx="3"/>
            <a:endCxn id="2086" idx="1"/>
          </p:cNvCxnSpPr>
          <p:nvPr/>
        </p:nvCxnSpPr>
        <p:spPr bwMode="auto">
          <a:xfrm flipV="1">
            <a:off x="4570810" y="1378745"/>
            <a:ext cx="204788" cy="15954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33" name="Rectangle 85">
            <a:extLst>
              <a:ext uri="{FF2B5EF4-FFF2-40B4-BE49-F238E27FC236}">
                <a16:creationId xmlns:a16="http://schemas.microsoft.com/office/drawing/2014/main" id="{CBC749C5-9A9A-4E80-B9A8-EF914BA0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7854" y="1908282"/>
            <a:ext cx="571500" cy="20774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Camera</a:t>
            </a:r>
          </a:p>
        </p:txBody>
      </p:sp>
      <p:sp>
        <p:nvSpPr>
          <p:cNvPr id="2134" name="Rectangle 86">
            <a:extLst>
              <a:ext uri="{FF2B5EF4-FFF2-40B4-BE49-F238E27FC236}">
                <a16:creationId xmlns:a16="http://schemas.microsoft.com/office/drawing/2014/main" id="{21C294A6-C5E6-448B-A18D-BBDBB052A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1185" y="2244672"/>
            <a:ext cx="604838" cy="32316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Cam Antenna</a:t>
            </a:r>
          </a:p>
        </p:txBody>
      </p:sp>
      <p:cxnSp>
        <p:nvCxnSpPr>
          <p:cNvPr id="2135" name="AutoShape 87">
            <a:extLst>
              <a:ext uri="{FF2B5EF4-FFF2-40B4-BE49-F238E27FC236}">
                <a16:creationId xmlns:a16="http://schemas.microsoft.com/office/drawing/2014/main" id="{4BF049AC-38C0-46D3-A601-24C223901382}"/>
              </a:ext>
            </a:extLst>
          </p:cNvPr>
          <p:cNvCxnSpPr>
            <a:cxnSpLocks noChangeShapeType="1"/>
            <a:stCxn id="2133" idx="2"/>
            <a:endCxn id="2134" idx="0"/>
          </p:cNvCxnSpPr>
          <p:nvPr/>
        </p:nvCxnSpPr>
        <p:spPr bwMode="auto">
          <a:xfrm>
            <a:off x="4063604" y="2116031"/>
            <a:ext cx="0" cy="12864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36" name="Text Box 88">
            <a:extLst>
              <a:ext uri="{FF2B5EF4-FFF2-40B4-BE49-F238E27FC236}">
                <a16:creationId xmlns:a16="http://schemas.microsoft.com/office/drawing/2014/main" id="{B132959E-390C-4864-B3EF-16F257FFC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5616" y="1897856"/>
            <a:ext cx="350044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/>
              <a:t>P/L</a:t>
            </a:r>
          </a:p>
        </p:txBody>
      </p:sp>
      <p:sp>
        <p:nvSpPr>
          <p:cNvPr id="2138" name="Line 90">
            <a:extLst>
              <a:ext uri="{FF2B5EF4-FFF2-40B4-BE49-F238E27FC236}">
                <a16:creationId xmlns:a16="http://schemas.microsoft.com/office/drawing/2014/main" id="{12F68099-7DBC-426C-946D-2CE6614CD6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3204" y="2096691"/>
            <a:ext cx="0" cy="7977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137" name="Rectangle 89">
            <a:extLst>
              <a:ext uri="{FF2B5EF4-FFF2-40B4-BE49-F238E27FC236}">
                <a16:creationId xmlns:a16="http://schemas.microsoft.com/office/drawing/2014/main" id="{FE01683F-5F17-425E-9A9A-F1AF072EF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666" y="1845812"/>
            <a:ext cx="300038" cy="32316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P/L</a:t>
            </a:r>
          </a:p>
        </p:txBody>
      </p:sp>
      <p:sp>
        <p:nvSpPr>
          <p:cNvPr id="2139" name="Rectangle 91">
            <a:extLst>
              <a:ext uri="{FF2B5EF4-FFF2-40B4-BE49-F238E27FC236}">
                <a16:creationId xmlns:a16="http://schemas.microsoft.com/office/drawing/2014/main" id="{49EF0536-A0F1-4582-BC7B-8E3AD8769C3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612137" y="772121"/>
            <a:ext cx="1009650" cy="1596628"/>
          </a:xfrm>
          <a:prstGeom prst="rect">
            <a:avLst/>
          </a:prstGeom>
          <a:solidFill>
            <a:srgbClr val="CCFFCC">
              <a:alpha val="80000"/>
            </a:srgbClr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140" name="Text Box 92">
            <a:extLst>
              <a:ext uri="{FF2B5EF4-FFF2-40B4-BE49-F238E27FC236}">
                <a16:creationId xmlns:a16="http://schemas.microsoft.com/office/drawing/2014/main" id="{CD3D715B-AC12-439C-89A4-B395B0226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9273" y="1078706"/>
            <a:ext cx="431006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/>
              <a:t>ACS</a:t>
            </a:r>
          </a:p>
        </p:txBody>
      </p:sp>
      <p:sp>
        <p:nvSpPr>
          <p:cNvPr id="2141" name="Rectangle 93">
            <a:extLst>
              <a:ext uri="{FF2B5EF4-FFF2-40B4-BE49-F238E27FC236}">
                <a16:creationId xmlns:a16="http://schemas.microsoft.com/office/drawing/2014/main" id="{4B456ED2-C4FB-49C0-87E8-ED7C27971A7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448425" y="2334816"/>
            <a:ext cx="1120379" cy="1718072"/>
          </a:xfrm>
          <a:prstGeom prst="rect">
            <a:avLst/>
          </a:prstGeom>
          <a:solidFill>
            <a:srgbClr val="3366FF">
              <a:alpha val="70000"/>
            </a:srgbClr>
          </a:solidFill>
          <a:ln w="1270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142" name="Text Box 94">
            <a:extLst>
              <a:ext uri="{FF2B5EF4-FFF2-40B4-BE49-F238E27FC236}">
                <a16:creationId xmlns:a16="http://schemas.microsoft.com/office/drawing/2014/main" id="{AA7DC2C3-08C4-4E78-B27D-3DB02195B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337" y="2619375"/>
            <a:ext cx="471488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50"/>
              <a:t>GNC</a:t>
            </a:r>
          </a:p>
        </p:txBody>
      </p:sp>
      <p:sp>
        <p:nvSpPr>
          <p:cNvPr id="2143" name="Rectangle 95">
            <a:extLst>
              <a:ext uri="{FF2B5EF4-FFF2-40B4-BE49-F238E27FC236}">
                <a16:creationId xmlns:a16="http://schemas.microsoft.com/office/drawing/2014/main" id="{516AE94F-87BE-462D-913E-68A3AB639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648" y="1277884"/>
            <a:ext cx="763190" cy="32316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12 PLC or Relays</a:t>
            </a:r>
          </a:p>
        </p:txBody>
      </p:sp>
      <p:sp>
        <p:nvSpPr>
          <p:cNvPr id="2144" name="Rectangle 96">
            <a:extLst>
              <a:ext uri="{FF2B5EF4-FFF2-40B4-BE49-F238E27FC236}">
                <a16:creationId xmlns:a16="http://schemas.microsoft.com/office/drawing/2014/main" id="{BC1F0A58-A530-4C02-B001-BF1E68A2E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648" y="1759455"/>
            <a:ext cx="763190" cy="20774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Solenoids</a:t>
            </a:r>
          </a:p>
        </p:txBody>
      </p:sp>
      <p:cxnSp>
        <p:nvCxnSpPr>
          <p:cNvPr id="2147" name="AutoShape 99">
            <a:extLst>
              <a:ext uri="{FF2B5EF4-FFF2-40B4-BE49-F238E27FC236}">
                <a16:creationId xmlns:a16="http://schemas.microsoft.com/office/drawing/2014/main" id="{1873FCCE-7D61-40FB-A4C7-5EB4DC863A12}"/>
              </a:ext>
            </a:extLst>
          </p:cNvPr>
          <p:cNvCxnSpPr>
            <a:cxnSpLocks noChangeShapeType="1"/>
            <a:stCxn id="2143" idx="2"/>
            <a:endCxn id="2144" idx="0"/>
          </p:cNvCxnSpPr>
          <p:nvPr/>
        </p:nvCxnSpPr>
        <p:spPr bwMode="auto">
          <a:xfrm>
            <a:off x="7081243" y="1601049"/>
            <a:ext cx="0" cy="1584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8" name="AutoShape 100">
            <a:extLst>
              <a:ext uri="{FF2B5EF4-FFF2-40B4-BE49-F238E27FC236}">
                <a16:creationId xmlns:a16="http://schemas.microsoft.com/office/drawing/2014/main" id="{12CF4896-2400-4DA8-B4C5-4230CC4F15B1}"/>
              </a:ext>
            </a:extLst>
          </p:cNvPr>
          <p:cNvCxnSpPr>
            <a:cxnSpLocks noChangeShapeType="1"/>
            <a:stCxn id="2079" idx="3"/>
            <a:endCxn id="2144" idx="1"/>
          </p:cNvCxnSpPr>
          <p:nvPr/>
        </p:nvCxnSpPr>
        <p:spPr bwMode="auto">
          <a:xfrm>
            <a:off x="6286500" y="590551"/>
            <a:ext cx="413148" cy="127277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9" name="Rectangle 101">
            <a:extLst>
              <a:ext uri="{FF2B5EF4-FFF2-40B4-BE49-F238E27FC236}">
                <a16:creationId xmlns:a16="http://schemas.microsoft.com/office/drawing/2014/main" id="{9D89F20F-A003-4521-96C8-B01934EAD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497" y="2814981"/>
            <a:ext cx="804863" cy="32316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3 MEMS Gyros</a:t>
            </a:r>
          </a:p>
        </p:txBody>
      </p:sp>
      <p:sp>
        <p:nvSpPr>
          <p:cNvPr id="2150" name="Rectangle 102">
            <a:extLst>
              <a:ext uri="{FF2B5EF4-FFF2-40B4-BE49-F238E27FC236}">
                <a16:creationId xmlns:a16="http://schemas.microsoft.com/office/drawing/2014/main" id="{F33E17B8-4E27-4D2B-9261-CBD444559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422" y="3179870"/>
            <a:ext cx="904875" cy="20774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3 MEMS Accels</a:t>
            </a:r>
          </a:p>
        </p:txBody>
      </p:sp>
      <p:sp>
        <p:nvSpPr>
          <p:cNvPr id="2151" name="Rectangle 103">
            <a:extLst>
              <a:ext uri="{FF2B5EF4-FFF2-40B4-BE49-F238E27FC236}">
                <a16:creationId xmlns:a16="http://schemas.microsoft.com/office/drawing/2014/main" id="{A12B1844-4AD7-41A7-9D1E-BAD5C94FE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766" y="3471573"/>
            <a:ext cx="702469" cy="20774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Altimeter</a:t>
            </a:r>
          </a:p>
        </p:txBody>
      </p:sp>
      <p:sp>
        <p:nvSpPr>
          <p:cNvPr id="2152" name="Line 104">
            <a:extLst>
              <a:ext uri="{FF2B5EF4-FFF2-40B4-BE49-F238E27FC236}">
                <a16:creationId xmlns:a16="http://schemas.microsoft.com/office/drawing/2014/main" id="{37950C8C-CEB4-459E-B5F1-EDE97EA810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2475" y="1638300"/>
            <a:ext cx="11489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157" name="Line 109">
            <a:extLst>
              <a:ext uri="{FF2B5EF4-FFF2-40B4-BE49-F238E27FC236}">
                <a16:creationId xmlns:a16="http://schemas.microsoft.com/office/drawing/2014/main" id="{B62D1834-9F9C-496A-B019-0BA639612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55531" y="735807"/>
            <a:ext cx="0" cy="473869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158" name="Line 110">
            <a:extLst>
              <a:ext uri="{FF2B5EF4-FFF2-40B4-BE49-F238E27FC236}">
                <a16:creationId xmlns:a16="http://schemas.microsoft.com/office/drawing/2014/main" id="{A345993C-E2E7-40CF-A470-0C3DDE5953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1610" y="2994423"/>
            <a:ext cx="0" cy="20121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159" name="Line 111">
            <a:extLst>
              <a:ext uri="{FF2B5EF4-FFF2-40B4-BE49-F238E27FC236}">
                <a16:creationId xmlns:a16="http://schemas.microsoft.com/office/drawing/2014/main" id="{ED433C67-F32D-4134-AB08-D20B59576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18797" y="3207544"/>
            <a:ext cx="0" cy="272654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cxnSp>
        <p:nvCxnSpPr>
          <p:cNvPr id="2160" name="AutoShape 112">
            <a:extLst>
              <a:ext uri="{FF2B5EF4-FFF2-40B4-BE49-F238E27FC236}">
                <a16:creationId xmlns:a16="http://schemas.microsoft.com/office/drawing/2014/main" id="{92AACA6C-3779-48C1-A5C0-02822BFF81FF}"/>
              </a:ext>
            </a:extLst>
          </p:cNvPr>
          <p:cNvCxnSpPr>
            <a:cxnSpLocks noChangeShapeType="1"/>
            <a:stCxn id="2157" idx="1"/>
            <a:endCxn id="2158" idx="0"/>
          </p:cNvCxnSpPr>
          <p:nvPr/>
        </p:nvCxnSpPr>
        <p:spPr bwMode="auto">
          <a:xfrm rot="16200000" flipH="1">
            <a:off x="5773341" y="1599010"/>
            <a:ext cx="1770460" cy="1006079"/>
          </a:xfrm>
          <a:prstGeom prst="bentConnector3">
            <a:avLst>
              <a:gd name="adj1" fmla="val 64356"/>
            </a:avLst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1" name="Line 113">
            <a:extLst>
              <a:ext uri="{FF2B5EF4-FFF2-40B4-BE49-F238E27FC236}">
                <a16:creationId xmlns:a16="http://schemas.microsoft.com/office/drawing/2014/main" id="{342FE0B1-3B14-49AD-A7E1-2B93A62148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6494" y="735807"/>
            <a:ext cx="0" cy="473869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cxnSp>
        <p:nvCxnSpPr>
          <p:cNvPr id="2162" name="AutoShape 114">
            <a:extLst>
              <a:ext uri="{FF2B5EF4-FFF2-40B4-BE49-F238E27FC236}">
                <a16:creationId xmlns:a16="http://schemas.microsoft.com/office/drawing/2014/main" id="{441F99A6-8F97-43FF-9D09-160751C82465}"/>
              </a:ext>
            </a:extLst>
          </p:cNvPr>
          <p:cNvCxnSpPr>
            <a:cxnSpLocks noChangeShapeType="1"/>
            <a:stCxn id="2161" idx="1"/>
            <a:endCxn id="2159" idx="0"/>
          </p:cNvCxnSpPr>
          <p:nvPr/>
        </p:nvCxnSpPr>
        <p:spPr bwMode="auto">
          <a:xfrm rot="16200000" flipH="1">
            <a:off x="5885855" y="1567458"/>
            <a:ext cx="1983581" cy="128230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9" name="Rectangle 31">
            <a:extLst>
              <a:ext uri="{FF2B5EF4-FFF2-40B4-BE49-F238E27FC236}">
                <a16:creationId xmlns:a16="http://schemas.microsoft.com/office/drawing/2014/main" id="{BF5EC4CD-B218-4E60-A8B0-55170BFC5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0" y="428968"/>
            <a:ext cx="914400" cy="32316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750"/>
              <a:t>Power Distribution Unit</a:t>
            </a:r>
          </a:p>
        </p:txBody>
      </p:sp>
      <p:sp>
        <p:nvSpPr>
          <p:cNvPr id="2164" name="Line 116">
            <a:extLst>
              <a:ext uri="{FF2B5EF4-FFF2-40B4-BE49-F238E27FC236}">
                <a16:creationId xmlns:a16="http://schemas.microsoft.com/office/drawing/2014/main" id="{1C499362-C516-4261-8D57-B71A112872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2429" y="746523"/>
            <a:ext cx="0" cy="726281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165" name="Line 117">
            <a:extLst>
              <a:ext uri="{FF2B5EF4-FFF2-40B4-BE49-F238E27FC236}">
                <a16:creationId xmlns:a16="http://schemas.microsoft.com/office/drawing/2014/main" id="{DA46B6F0-A08E-4009-94C5-51E1740634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572" y="2541985"/>
            <a:ext cx="0" cy="3429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cxnSp>
        <p:nvCxnSpPr>
          <p:cNvPr id="2166" name="AutoShape 118">
            <a:extLst>
              <a:ext uri="{FF2B5EF4-FFF2-40B4-BE49-F238E27FC236}">
                <a16:creationId xmlns:a16="http://schemas.microsoft.com/office/drawing/2014/main" id="{6C8AD398-DF23-4B3A-957E-1EA2DB9EB453}"/>
              </a:ext>
            </a:extLst>
          </p:cNvPr>
          <p:cNvCxnSpPr>
            <a:cxnSpLocks noChangeShapeType="1"/>
            <a:stCxn id="2164" idx="1"/>
            <a:endCxn id="2165" idx="0"/>
          </p:cNvCxnSpPr>
          <p:nvPr/>
        </p:nvCxnSpPr>
        <p:spPr bwMode="auto">
          <a:xfrm rot="16200000" flipH="1">
            <a:off x="5949554" y="1622823"/>
            <a:ext cx="1054894" cy="769144"/>
          </a:xfrm>
          <a:prstGeom prst="bentConnector3">
            <a:avLst>
              <a:gd name="adj1" fmla="val 96838"/>
            </a:avLst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7" name="AutoShape 119">
            <a:extLst>
              <a:ext uri="{FF2B5EF4-FFF2-40B4-BE49-F238E27FC236}">
                <a16:creationId xmlns:a16="http://schemas.microsoft.com/office/drawing/2014/main" id="{C552CFCC-2CC1-45A9-98D7-E5246A6E9E14}"/>
              </a:ext>
            </a:extLst>
          </p:cNvPr>
          <p:cNvCxnSpPr>
            <a:cxnSpLocks noChangeShapeType="1"/>
            <a:stCxn id="2149" idx="1"/>
            <a:endCxn id="2152" idx="0"/>
          </p:cNvCxnSpPr>
          <p:nvPr/>
        </p:nvCxnSpPr>
        <p:spPr bwMode="auto">
          <a:xfrm rot="10800000">
            <a:off x="5711429" y="1638300"/>
            <a:ext cx="550068" cy="1338264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8" name="AutoShape 120">
            <a:extLst>
              <a:ext uri="{FF2B5EF4-FFF2-40B4-BE49-F238E27FC236}">
                <a16:creationId xmlns:a16="http://schemas.microsoft.com/office/drawing/2014/main" id="{504B3E4A-9F04-4E4C-AD4E-DD48D90973FD}"/>
              </a:ext>
            </a:extLst>
          </p:cNvPr>
          <p:cNvCxnSpPr>
            <a:cxnSpLocks noChangeShapeType="1"/>
            <a:stCxn id="2150" idx="1"/>
            <a:endCxn id="2152" idx="0"/>
          </p:cNvCxnSpPr>
          <p:nvPr/>
        </p:nvCxnSpPr>
        <p:spPr bwMode="auto">
          <a:xfrm rot="10800000">
            <a:off x="5711430" y="1638301"/>
            <a:ext cx="711993" cy="164544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9" name="AutoShape 121">
            <a:extLst>
              <a:ext uri="{FF2B5EF4-FFF2-40B4-BE49-F238E27FC236}">
                <a16:creationId xmlns:a16="http://schemas.microsoft.com/office/drawing/2014/main" id="{A88868B6-B9FF-4E55-BE8D-69DC6FD8F4A2}"/>
              </a:ext>
            </a:extLst>
          </p:cNvPr>
          <p:cNvCxnSpPr>
            <a:cxnSpLocks noChangeShapeType="1"/>
            <a:stCxn id="2151" idx="1"/>
            <a:endCxn id="2152" idx="0"/>
          </p:cNvCxnSpPr>
          <p:nvPr/>
        </p:nvCxnSpPr>
        <p:spPr bwMode="auto">
          <a:xfrm rot="10800000">
            <a:off x="5711430" y="1638300"/>
            <a:ext cx="1176337" cy="1937148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70" name="Line 122">
            <a:extLst>
              <a:ext uri="{FF2B5EF4-FFF2-40B4-BE49-F238E27FC236}">
                <a16:creationId xmlns:a16="http://schemas.microsoft.com/office/drawing/2014/main" id="{0FBB9352-1A04-4513-8573-63DF6300A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454" y="1371600"/>
            <a:ext cx="114895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175" name="Text Box 127">
            <a:extLst>
              <a:ext uri="{FF2B5EF4-FFF2-40B4-BE49-F238E27FC236}">
                <a16:creationId xmlns:a16="http://schemas.microsoft.com/office/drawing/2014/main" id="{1B2C18F7-02EB-49BD-B40D-1362248F0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391" y="2690812"/>
            <a:ext cx="2321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600"/>
              <a:t>5V</a:t>
            </a:r>
          </a:p>
        </p:txBody>
      </p:sp>
      <p:sp>
        <p:nvSpPr>
          <p:cNvPr id="2176" name="Line 128">
            <a:extLst>
              <a:ext uri="{FF2B5EF4-FFF2-40B4-BE49-F238E27FC236}">
                <a16:creationId xmlns:a16="http://schemas.microsoft.com/office/drawing/2014/main" id="{503BC64A-4F63-4F8C-B813-AFBA7FB34E92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6493669" y="2780110"/>
            <a:ext cx="200025" cy="0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177" name="Line 129">
            <a:extLst>
              <a:ext uri="{FF2B5EF4-FFF2-40B4-BE49-F238E27FC236}">
                <a16:creationId xmlns:a16="http://schemas.microsoft.com/office/drawing/2014/main" id="{CDC366BD-FDCA-4982-8A79-9ABB9E7C5D62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162800" y="3094435"/>
            <a:ext cx="200025" cy="0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179" name="Text Box 131">
            <a:extLst>
              <a:ext uri="{FF2B5EF4-FFF2-40B4-BE49-F238E27FC236}">
                <a16:creationId xmlns:a16="http://schemas.microsoft.com/office/drawing/2014/main" id="{2CA7AC17-157E-47F5-9298-54C8467BD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9950" y="2990850"/>
            <a:ext cx="3226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600"/>
              <a:t>3.3V</a:t>
            </a:r>
          </a:p>
        </p:txBody>
      </p:sp>
      <p:sp>
        <p:nvSpPr>
          <p:cNvPr id="2180" name="Text Box 132">
            <a:extLst>
              <a:ext uri="{FF2B5EF4-FFF2-40B4-BE49-F238E27FC236}">
                <a16:creationId xmlns:a16="http://schemas.microsoft.com/office/drawing/2014/main" id="{3004A349-DD22-4454-8AB7-61D3A03C7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2616" y="3438525"/>
            <a:ext cx="2321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600"/>
              <a:t>9V</a:t>
            </a:r>
          </a:p>
        </p:txBody>
      </p:sp>
      <p:sp>
        <p:nvSpPr>
          <p:cNvPr id="2181" name="Line 133">
            <a:extLst>
              <a:ext uri="{FF2B5EF4-FFF2-40B4-BE49-F238E27FC236}">
                <a16:creationId xmlns:a16="http://schemas.microsoft.com/office/drawing/2014/main" id="{C8B5FC10-2626-410D-9660-266D0C8168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7379" y="3612357"/>
            <a:ext cx="240506" cy="7144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182" name="Text Box 134">
            <a:extLst>
              <a:ext uri="{FF2B5EF4-FFF2-40B4-BE49-F238E27FC236}">
                <a16:creationId xmlns:a16="http://schemas.microsoft.com/office/drawing/2014/main" id="{2A20C3C8-D3A5-4472-9BCC-DB2832485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1173" y="1351360"/>
            <a:ext cx="302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600"/>
              <a:t>12V</a:t>
            </a:r>
          </a:p>
        </p:txBody>
      </p:sp>
      <p:sp>
        <p:nvSpPr>
          <p:cNvPr id="2183" name="Line 135">
            <a:extLst>
              <a:ext uri="{FF2B5EF4-FFF2-40B4-BE49-F238E27FC236}">
                <a16:creationId xmlns:a16="http://schemas.microsoft.com/office/drawing/2014/main" id="{3AA7B8B0-0708-48DA-BCD6-E09FF7805E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5935" y="1525191"/>
            <a:ext cx="240506" cy="7144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184" name="Text Box 136">
            <a:extLst>
              <a:ext uri="{FF2B5EF4-FFF2-40B4-BE49-F238E27FC236}">
                <a16:creationId xmlns:a16="http://schemas.microsoft.com/office/drawing/2014/main" id="{6AFCD1F9-B0ED-4F72-B2F7-0E0599961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1173" y="1754981"/>
            <a:ext cx="30241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600"/>
              <a:t>22V</a:t>
            </a:r>
          </a:p>
        </p:txBody>
      </p:sp>
      <p:sp>
        <p:nvSpPr>
          <p:cNvPr id="2185" name="Line 137">
            <a:extLst>
              <a:ext uri="{FF2B5EF4-FFF2-40B4-BE49-F238E27FC236}">
                <a16:creationId xmlns:a16="http://schemas.microsoft.com/office/drawing/2014/main" id="{9EB9F886-7518-4A40-A30E-9F823BFB5D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5935" y="1928813"/>
            <a:ext cx="240506" cy="7144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186" name="Line 138">
            <a:extLst>
              <a:ext uri="{FF2B5EF4-FFF2-40B4-BE49-F238E27FC236}">
                <a16:creationId xmlns:a16="http://schemas.microsoft.com/office/drawing/2014/main" id="{F3667394-1AD2-463B-B426-976914D6AF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522" y="756048"/>
            <a:ext cx="0" cy="1240631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188" name="Line 140">
            <a:extLst>
              <a:ext uri="{FF2B5EF4-FFF2-40B4-BE49-F238E27FC236}">
                <a16:creationId xmlns:a16="http://schemas.microsoft.com/office/drawing/2014/main" id="{10C66F74-FBF7-4886-89C6-32B6D63804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39979" y="3470673"/>
            <a:ext cx="189309" cy="7144"/>
          </a:xfrm>
          <a:prstGeom prst="line">
            <a:avLst/>
          </a:prstGeom>
          <a:noFill/>
          <a:ln w="127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2191" name="Text Box 143">
            <a:extLst>
              <a:ext uri="{FF2B5EF4-FFF2-40B4-BE49-F238E27FC236}">
                <a16:creationId xmlns:a16="http://schemas.microsoft.com/office/drawing/2014/main" id="{60C00B64-0000-4BAF-ACE3-61C9571D2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1" y="3346847"/>
            <a:ext cx="2321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600"/>
              <a:t>5V</a:t>
            </a:r>
          </a:p>
        </p:txBody>
      </p:sp>
      <p:sp>
        <p:nvSpPr>
          <p:cNvPr id="2189" name="Line 141">
            <a:extLst>
              <a:ext uri="{FF2B5EF4-FFF2-40B4-BE49-F238E27FC236}">
                <a16:creationId xmlns:a16="http://schemas.microsoft.com/office/drawing/2014/main" id="{DE93C833-7DDA-4920-99C3-C068566435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1169" y="3348038"/>
            <a:ext cx="159544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cxnSp>
        <p:nvCxnSpPr>
          <p:cNvPr id="2190" name="AutoShape 142">
            <a:extLst>
              <a:ext uri="{FF2B5EF4-FFF2-40B4-BE49-F238E27FC236}">
                <a16:creationId xmlns:a16="http://schemas.microsoft.com/office/drawing/2014/main" id="{20558E45-4D83-4BD4-85B3-768A10AD96FF}"/>
              </a:ext>
            </a:extLst>
          </p:cNvPr>
          <p:cNvCxnSpPr>
            <a:cxnSpLocks noChangeShapeType="1"/>
            <a:stCxn id="2186" idx="1"/>
            <a:endCxn id="2189" idx="0"/>
          </p:cNvCxnSpPr>
          <p:nvPr/>
        </p:nvCxnSpPr>
        <p:spPr bwMode="auto">
          <a:xfrm>
            <a:off x="5699523" y="2003822"/>
            <a:ext cx="1190" cy="1337072"/>
          </a:xfrm>
          <a:prstGeom prst="straightConnector1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2" name="Rectangle 144">
            <a:extLst>
              <a:ext uri="{FF2B5EF4-FFF2-40B4-BE49-F238E27FC236}">
                <a16:creationId xmlns:a16="http://schemas.microsoft.com/office/drawing/2014/main" id="{426ECA3F-7CFF-4D72-85B7-948C69A4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1" y="4935141"/>
            <a:ext cx="726281" cy="2083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750" i="1"/>
              <a:t>Kristina Rojdev</a:t>
            </a:r>
          </a:p>
          <a:p>
            <a:pPr algn="ctr"/>
            <a:r>
              <a:rPr lang="en-US" altLang="en-US" sz="750" i="1"/>
              <a:t>Dec 03, 2007</a:t>
            </a:r>
          </a:p>
        </p:txBody>
      </p:sp>
      <p:sp>
        <p:nvSpPr>
          <p:cNvPr id="2193" name="Line 145">
            <a:extLst>
              <a:ext uri="{FF2B5EF4-FFF2-40B4-BE49-F238E27FC236}">
                <a16:creationId xmlns:a16="http://schemas.microsoft.com/office/drawing/2014/main" id="{E07E203F-2330-4849-86F7-D665500745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2481" y="3712369"/>
            <a:ext cx="0" cy="24169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cxnSp>
        <p:nvCxnSpPr>
          <p:cNvPr id="2194" name="AutoShape 146">
            <a:extLst>
              <a:ext uri="{FF2B5EF4-FFF2-40B4-BE49-F238E27FC236}">
                <a16:creationId xmlns:a16="http://schemas.microsoft.com/office/drawing/2014/main" id="{4C4626DC-807D-4A15-A7C4-EF6B1B903AD2}"/>
              </a:ext>
            </a:extLst>
          </p:cNvPr>
          <p:cNvCxnSpPr>
            <a:cxnSpLocks noChangeShapeType="1"/>
            <a:stCxn id="2193" idx="0"/>
            <a:endCxn id="2128" idx="1"/>
          </p:cNvCxnSpPr>
          <p:nvPr/>
        </p:nvCxnSpPr>
        <p:spPr bwMode="auto">
          <a:xfrm rot="16200000">
            <a:off x="4994077" y="2899767"/>
            <a:ext cx="423863" cy="118705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95" name="Line 147">
            <a:extLst>
              <a:ext uri="{FF2B5EF4-FFF2-40B4-BE49-F238E27FC236}">
                <a16:creationId xmlns:a16="http://schemas.microsoft.com/office/drawing/2014/main" id="{51685C6A-C756-4768-ABEE-536121CC8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0075" y="3732610"/>
            <a:ext cx="0" cy="210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196" name="Line 148">
            <a:extLst>
              <a:ext uri="{FF2B5EF4-FFF2-40B4-BE49-F238E27FC236}">
                <a16:creationId xmlns:a16="http://schemas.microsoft.com/office/drawing/2014/main" id="{5F193492-D506-4F7E-9053-D69B6CA7D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8047" y="1482329"/>
            <a:ext cx="0" cy="6655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cxnSp>
        <p:nvCxnSpPr>
          <p:cNvPr id="2197" name="AutoShape 149">
            <a:extLst>
              <a:ext uri="{FF2B5EF4-FFF2-40B4-BE49-F238E27FC236}">
                <a16:creationId xmlns:a16="http://schemas.microsoft.com/office/drawing/2014/main" id="{7E3AD3A5-4F85-4668-A5CB-78D5104F31AA}"/>
              </a:ext>
            </a:extLst>
          </p:cNvPr>
          <p:cNvCxnSpPr>
            <a:cxnSpLocks noChangeShapeType="1"/>
            <a:stCxn id="2196" idx="1"/>
            <a:endCxn id="2195" idx="0"/>
          </p:cNvCxnSpPr>
          <p:nvPr/>
        </p:nvCxnSpPr>
        <p:spPr bwMode="auto">
          <a:xfrm rot="5400000">
            <a:off x="4076701" y="2481263"/>
            <a:ext cx="1584722" cy="917972"/>
          </a:xfrm>
          <a:prstGeom prst="bentConnector3">
            <a:avLst>
              <a:gd name="adj1" fmla="val 6851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EB2EFDF-130D-4C91-A647-1CC6E73950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8831" y="1925"/>
            <a:ext cx="8520600" cy="572700"/>
          </a:xfrm>
        </p:spPr>
        <p:txBody>
          <a:bodyPr/>
          <a:lstStyle/>
          <a:p>
            <a:pPr eaLnBrk="1" hangingPunct="1"/>
            <a:r>
              <a:rPr lang="en-US" altLang="en-US" dirty="0"/>
              <a:t>Software Architecture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B81A325-F671-4D0D-9D35-A2DED1324E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 dirty="0"/>
              <a:t>TBD</a:t>
            </a:r>
            <a:endParaRPr lang="en-US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51689298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-FRRSection1Rev-Final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MS Gothic"/>
        <a:cs typeface=""/>
      </a:majorFont>
      <a:minorFont>
        <a:latin typeface="Calibri"/>
        <a:ea typeface="MS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anose="020F050202020403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1671</Words>
  <Application>Microsoft Office PowerPoint</Application>
  <PresentationFormat>On-screen Show (16:9)</PresentationFormat>
  <Paragraphs>374</Paragraphs>
  <Slides>53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MS Gothic</vt:lpstr>
      <vt:lpstr>ＭＳ Ｐゴシック</vt:lpstr>
      <vt:lpstr>Arial</vt:lpstr>
      <vt:lpstr>Calibri</vt:lpstr>
      <vt:lpstr>Times New Roman</vt:lpstr>
      <vt:lpstr>Wingdings 2</vt:lpstr>
      <vt:lpstr>Simple Light</vt:lpstr>
      <vt:lpstr>T-FRRSection1Rev-Final</vt:lpstr>
      <vt:lpstr>Office Theme</vt:lpstr>
      <vt:lpstr>Worksheet</vt:lpstr>
      <vt:lpstr>Avionics, GNC and SW Systems Review for LEAPFROG GEN II</vt:lpstr>
      <vt:lpstr>Primary Flight Requirements for LEAPFROG</vt:lpstr>
      <vt:lpstr>Gen II Avionics Requirements</vt:lpstr>
      <vt:lpstr>GNC Requirements</vt:lpstr>
      <vt:lpstr>Software Requirements</vt:lpstr>
      <vt:lpstr>System Architecture</vt:lpstr>
      <vt:lpstr>System Block Diagram</vt:lpstr>
      <vt:lpstr>PowerPoint Presentation</vt:lpstr>
      <vt:lpstr>Software Architecture</vt:lpstr>
      <vt:lpstr>Configuration Comparison</vt:lpstr>
      <vt:lpstr>Configuration Comparison</vt:lpstr>
      <vt:lpstr>PowerPoint Presentation</vt:lpstr>
      <vt:lpstr>PowerPoint Presentation</vt:lpstr>
      <vt:lpstr>Links:</vt:lpstr>
      <vt:lpstr>PowerPoint Presentation</vt:lpstr>
      <vt:lpstr>PowerPoint Presentation</vt:lpstr>
      <vt:lpstr>PowerPoint Presentation</vt:lpstr>
      <vt:lpstr>Detailed Systems Definitions</vt:lpstr>
      <vt:lpstr>Top Level Performance Specs (can be actual hdwe specs or not)</vt:lpstr>
      <vt:lpstr>Common Flight Axes definitions for Code and hdwe orientation</vt:lpstr>
      <vt:lpstr>Layout of Hardware (either actual photo or CAD, doesn’t matter</vt:lpstr>
      <vt:lpstr>Define CG/MOI/CE Location/Effectos etc</vt:lpstr>
      <vt:lpstr>Avionics and Wireless Systems</vt:lpstr>
      <vt:lpstr>Avionics Primary function list (can be pseudo commands, but list of what you need the avionics to do)</vt:lpstr>
      <vt:lpstr>Avionics Timing of functions…</vt:lpstr>
      <vt:lpstr>Wireless System Requirements</vt:lpstr>
      <vt:lpstr>Command and Telemetry List </vt:lpstr>
      <vt:lpstr>Ground Control for Communications</vt:lpstr>
      <vt:lpstr>Wireless components</vt:lpstr>
      <vt:lpstr>IMU Characteristics</vt:lpstr>
      <vt:lpstr>GNC and Engine Control</vt:lpstr>
      <vt:lpstr>ACS Schematic</vt:lpstr>
      <vt:lpstr>ACS Stability control based on vehicle characteristics</vt:lpstr>
      <vt:lpstr>ACS Valve Response</vt:lpstr>
      <vt:lpstr>ACS Nozzle Sizing info</vt:lpstr>
      <vt:lpstr>ACS Thrust Measurement setup</vt:lpstr>
      <vt:lpstr>ACS Air Bearing Test Objectives to validate its function</vt:lpstr>
      <vt:lpstr>TVC Schematic</vt:lpstr>
      <vt:lpstr>Describe engine Characteristics</vt:lpstr>
      <vt:lpstr>Describe gimbal system characteristics, response from actuators etc etc.</vt:lpstr>
      <vt:lpstr>TVC Translation Motion Plans</vt:lpstr>
      <vt:lpstr>TVC Control and Navigation </vt:lpstr>
      <vt:lpstr>ACS Schematic</vt:lpstr>
      <vt:lpstr>Software Discussion</vt:lpstr>
      <vt:lpstr>Software Details- Safety and Abort Clauses</vt:lpstr>
      <vt:lpstr>Initial Test Validation Matrix for Software and Avionics Control</vt:lpstr>
      <vt:lpstr>Software Architecture Pseudo-Code Diagram</vt:lpstr>
      <vt:lpstr>Software Architecture (cont.)</vt:lpstr>
      <vt:lpstr>PowerPoint Presentation</vt:lpstr>
      <vt:lpstr>PowerPoint Presentation</vt:lpstr>
      <vt:lpstr>Abort and Mission Variables would be programmed into onboard Avionics prior to flight</vt:lpstr>
      <vt:lpstr>Show a simple intrgation and build and test flow</vt:lpstr>
      <vt:lpstr>Need to identify key risk areas and show we are mitigating them.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Barnhart</dc:creator>
  <cp:lastModifiedBy>David Barnhart</cp:lastModifiedBy>
  <cp:revision>14</cp:revision>
  <cp:lastPrinted>2020-10-13T22:56:27Z</cp:lastPrinted>
  <dcterms:modified xsi:type="dcterms:W3CDTF">2020-10-15T14:21:54Z</dcterms:modified>
</cp:coreProperties>
</file>